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5" r:id="rId5"/>
    <p:sldMasterId id="2147483682" r:id="rId6"/>
    <p:sldMasterId id="2147483686" r:id="rId7"/>
  </p:sldMasterIdLst>
  <p:notesMasterIdLst>
    <p:notesMasterId r:id="rId48"/>
  </p:notesMasterIdLst>
  <p:sldIdLst>
    <p:sldId id="402" r:id="rId8"/>
    <p:sldId id="403" r:id="rId9"/>
    <p:sldId id="404" r:id="rId10"/>
    <p:sldId id="405" r:id="rId11"/>
    <p:sldId id="406" r:id="rId12"/>
    <p:sldId id="407" r:id="rId13"/>
    <p:sldId id="408" r:id="rId14"/>
    <p:sldId id="390" r:id="rId15"/>
    <p:sldId id="409" r:id="rId16"/>
    <p:sldId id="256" r:id="rId17"/>
    <p:sldId id="303" r:id="rId18"/>
    <p:sldId id="301" r:id="rId19"/>
    <p:sldId id="304" r:id="rId20"/>
    <p:sldId id="302" r:id="rId21"/>
    <p:sldId id="271" r:id="rId22"/>
    <p:sldId id="308" r:id="rId23"/>
    <p:sldId id="270" r:id="rId24"/>
    <p:sldId id="261" r:id="rId25"/>
    <p:sldId id="305" r:id="rId26"/>
    <p:sldId id="306" r:id="rId27"/>
    <p:sldId id="307" r:id="rId28"/>
    <p:sldId id="262" r:id="rId29"/>
    <p:sldId id="272" r:id="rId30"/>
    <p:sldId id="265" r:id="rId31"/>
    <p:sldId id="283" r:id="rId32"/>
    <p:sldId id="309" r:id="rId33"/>
    <p:sldId id="310" r:id="rId34"/>
    <p:sldId id="311" r:id="rId35"/>
    <p:sldId id="410" r:id="rId36"/>
    <p:sldId id="277" r:id="rId37"/>
    <p:sldId id="260" r:id="rId38"/>
    <p:sldId id="411" r:id="rId39"/>
    <p:sldId id="412" r:id="rId40"/>
    <p:sldId id="287" r:id="rId41"/>
    <p:sldId id="269" r:id="rId42"/>
    <p:sldId id="399" r:id="rId43"/>
    <p:sldId id="384" r:id="rId44"/>
    <p:sldId id="400" r:id="rId45"/>
    <p:sldId id="383" r:id="rId46"/>
    <p:sldId id="40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40AE7A-0F29-44AE-ABF8-838F1A8FD24A}" v="69" dt="2020-10-04T19:52:10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6197" autoAdjust="0"/>
    <p:restoredTop sz="94660"/>
  </p:normalViewPr>
  <p:slideViewPr>
    <p:cSldViewPr snapToGrid="0">
      <p:cViewPr varScale="1">
        <p:scale>
          <a:sx n="98" d="100"/>
          <a:sy n="98" d="100"/>
        </p:scale>
        <p:origin x="90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ubAuth\Documents\NC%20Winter%20Storm%20Needs%20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Nevada County PG&amp;E Customers</a:t>
            </a:r>
            <a:r>
              <a:rPr lang="en-US" baseline="0" dirty="0"/>
              <a:t> </a:t>
            </a:r>
            <a:r>
              <a:rPr lang="en-US" dirty="0"/>
              <a:t>without Power</a:t>
            </a:r>
          </a:p>
        </c:rich>
      </c:tx>
      <c:layout>
        <c:manualLayout>
          <c:xMode val="edge"/>
          <c:yMode val="edge"/>
          <c:x val="0.64005295716127353"/>
          <c:y val="6.2347035195678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1100321823729628E-2"/>
          <c:y val="2.9078129330176929E-2"/>
          <c:w val="0.91527577669812554"/>
          <c:h val="0.86712768665236051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3.297997644287396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FC-4EB4-9D6A-7342F8A1118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82-4ED6-B5BC-7CB335D16B3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82-4ED6-B5BC-7CB335D16B3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82-4ED6-B5BC-7CB335D16B3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82-4ED6-B5BC-7CB335D16B3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82-4ED6-B5BC-7CB335D16B3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82-4ED6-B5BC-7CB335D16B3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582-4ED6-B5BC-7CB335D16B3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582-4ED6-B5BC-7CB335D16B3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582-4ED6-B5BC-7CB335D16B3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582-4ED6-B5BC-7CB335D16B3E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582-4ED6-B5BC-7CB335D16B3E}"/>
                </c:ext>
              </c:extLst>
            </c:dLbl>
            <c:dLbl>
              <c:idx val="13"/>
              <c:layout>
                <c:manualLayout>
                  <c:x val="-2.3557126030624265E-2"/>
                  <c:y val="7.06740523833850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582-4ED6-B5BC-7CB335D16B3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81-4C9F-83A8-E80DAB0B84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('Nevada County Impact'!$B$2,'Nevada County Impact'!$B$4:$B$17)</c:f>
              <c:numCache>
                <c:formatCode>[$-F800]dddd\,\ mmmm\ dd\,\ yyyy</c:formatCode>
                <c:ptCount val="15"/>
                <c:pt idx="0">
                  <c:v>44557</c:v>
                </c:pt>
                <c:pt idx="1">
                  <c:v>44559</c:v>
                </c:pt>
                <c:pt idx="2">
                  <c:v>44560</c:v>
                </c:pt>
                <c:pt idx="3">
                  <c:v>44561</c:v>
                </c:pt>
                <c:pt idx="4">
                  <c:v>44562</c:v>
                </c:pt>
                <c:pt idx="5">
                  <c:v>44563</c:v>
                </c:pt>
                <c:pt idx="6">
                  <c:v>44564</c:v>
                </c:pt>
                <c:pt idx="7">
                  <c:v>44565</c:v>
                </c:pt>
                <c:pt idx="8">
                  <c:v>44566</c:v>
                </c:pt>
                <c:pt idx="9">
                  <c:v>44567</c:v>
                </c:pt>
                <c:pt idx="10">
                  <c:v>44568</c:v>
                </c:pt>
                <c:pt idx="11">
                  <c:v>44569</c:v>
                </c:pt>
                <c:pt idx="12">
                  <c:v>44570</c:v>
                </c:pt>
                <c:pt idx="13">
                  <c:v>44571</c:v>
                </c:pt>
                <c:pt idx="14">
                  <c:v>44572</c:v>
                </c:pt>
              </c:numCache>
            </c:numRef>
          </c:cat>
          <c:val>
            <c:numRef>
              <c:f>('Nevada County Impact'!$C$2,'Nevada County Impact'!$C$4:$C$17)</c:f>
              <c:numCache>
                <c:formatCode>#,##0</c:formatCode>
                <c:ptCount val="15"/>
                <c:pt idx="0">
                  <c:v>30404</c:v>
                </c:pt>
                <c:pt idx="1">
                  <c:v>32048</c:v>
                </c:pt>
                <c:pt idx="2">
                  <c:v>19714</c:v>
                </c:pt>
                <c:pt idx="3">
                  <c:v>16366</c:v>
                </c:pt>
                <c:pt idx="4">
                  <c:v>15245</c:v>
                </c:pt>
                <c:pt idx="5">
                  <c:v>13739</c:v>
                </c:pt>
                <c:pt idx="6">
                  <c:v>13519</c:v>
                </c:pt>
                <c:pt idx="7">
                  <c:v>10919</c:v>
                </c:pt>
                <c:pt idx="8">
                  <c:v>10509</c:v>
                </c:pt>
                <c:pt idx="9">
                  <c:v>8599</c:v>
                </c:pt>
                <c:pt idx="10">
                  <c:v>5947</c:v>
                </c:pt>
                <c:pt idx="11">
                  <c:v>4163</c:v>
                </c:pt>
                <c:pt idx="12">
                  <c:v>2599</c:v>
                </c:pt>
                <c:pt idx="13">
                  <c:v>2862</c:v>
                </c:pt>
                <c:pt idx="1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FC-4EB4-9D6A-7342F8A111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447752048"/>
        <c:axId val="447749136"/>
      </c:areaChart>
      <c:dateAx>
        <c:axId val="447752048"/>
        <c:scaling>
          <c:orientation val="minMax"/>
        </c:scaling>
        <c:delete val="0"/>
        <c:axPos val="b"/>
        <c:numFmt formatCode="[$-F800]dddd\,\ mmmm\ dd\,\ 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749136"/>
        <c:crosses val="autoZero"/>
        <c:auto val="1"/>
        <c:lblOffset val="100"/>
        <c:baseTimeUnit val="days"/>
      </c:dateAx>
      <c:valAx>
        <c:axId val="447749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7520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CD3AD-788B-4738-AE59-821C4F5C9CC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A5475-D46C-4C98-8ABA-49BC36DB5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13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152396-C85D-4A1A-9BB2-7DB7043F09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685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415826323a_2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415826323a_2_1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7" tIns="45695" rIns="91417" bIns="45695" anchor="t" anchorCtr="0">
            <a:noAutofit/>
          </a:bodyPr>
          <a:lstStyle/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g415826323a_2_1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7" tIns="45695" rIns="91417" bIns="4569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29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5298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415826323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6" name="Google Shape;426;g415826323a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92" tIns="45646" rIns="91292" bIns="45646" anchor="t" anchorCtr="0">
            <a:noAutofit/>
          </a:bodyPr>
          <a:lstStyle/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g415826323a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92" tIns="45646" rIns="91292" bIns="45646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30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5089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415826323a_2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g415826323a_2_1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7" tIns="45695" rIns="91417" bIns="45695" anchor="t" anchorCtr="0">
            <a:noAutofit/>
          </a:bodyPr>
          <a:lstStyle/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g415826323a_2_1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7" tIns="45695" rIns="91417" bIns="4569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31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4035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415826323a_2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g415826323a_2_1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92" tIns="45646" rIns="91292" bIns="45646" anchor="t" anchorCtr="0">
            <a:noAutofit/>
          </a:bodyPr>
          <a:lstStyle/>
          <a:p>
            <a:pPr marL="215881" indent="-114290">
              <a:buClr>
                <a:schemeClr val="lt1"/>
              </a:buClr>
              <a:buSzPts val="1500"/>
              <a:buNone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415826323a_2_1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92" tIns="45646" rIns="91292" bIns="45646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32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5727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896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415826323a_2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g415826323a_2_1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92" tIns="45646" rIns="91292" bIns="45646" anchor="t" anchorCtr="0">
            <a:noAutofit/>
          </a:bodyPr>
          <a:lstStyle/>
          <a:p>
            <a:pPr marL="215881" indent="-114290">
              <a:buClr>
                <a:schemeClr val="lt1"/>
              </a:buClr>
              <a:buSzPts val="1500"/>
              <a:buNone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415826323a_2_1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92" tIns="45646" rIns="91292" bIns="45646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34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9738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415826323a_2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g415826323a_2_1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7" tIns="45695" rIns="91417" bIns="4569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363" name="Google Shape;363;g415826323a_2_1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7" tIns="45695" rIns="91417" bIns="4569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35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9831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28803"/>
            <a:ext cx="10363200" cy="1470025"/>
          </a:xfrm>
        </p:spPr>
        <p:txBody>
          <a:bodyPr>
            <a:normAutofit/>
          </a:bodyPr>
          <a:lstStyle>
            <a:lvl1pPr>
              <a:defRPr sz="48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84575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6D6E70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47DC-AA8E-4B5B-9A38-5BA7E6C8498D}" type="datetime1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8374-D3CE-43C2-A4C1-D0C5CE619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070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CE82-FDB5-4B43-8DF0-FA5865067B5F}" type="datetime1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8374-D3CE-43C2-A4C1-D0C5CE619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31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990600"/>
            <a:ext cx="4011084" cy="1066800"/>
          </a:xfrm>
        </p:spPr>
        <p:txBody>
          <a:bodyPr anchor="b">
            <a:normAutofit/>
          </a:bodyPr>
          <a:lstStyle>
            <a:lvl1pPr algn="l">
              <a:defRPr sz="24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990603"/>
            <a:ext cx="6815668" cy="5135563"/>
          </a:xfrm>
        </p:spPr>
        <p:txBody>
          <a:bodyPr>
            <a:normAutofit/>
          </a:bodyPr>
          <a:lstStyle>
            <a:lvl1pPr>
              <a:defRPr sz="36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28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2057403"/>
            <a:ext cx="4011084" cy="4068763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B420-2EDC-4721-AFDF-863C987EE663}" type="datetime1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8374-D3CE-43C2-A4C1-D0C5CE619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90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>
            <a:normAutofit/>
          </a:bodyPr>
          <a:lstStyle>
            <a:lvl1pPr algn="l">
              <a:defRPr sz="24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90600"/>
            <a:ext cx="7315200" cy="3736975"/>
          </a:xfr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A350-6BF8-49E7-8665-D5E0CBDAF175}" type="datetime1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8374-D3CE-43C2-A4C1-D0C5CE619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345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36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28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FEA8-6584-4103-8FAC-D11375F541B7}" type="datetime1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8374-D3CE-43C2-A4C1-D0C5CE619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978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90603"/>
            <a:ext cx="2743200" cy="5135563"/>
          </a:xfrm>
        </p:spPr>
        <p:txBody>
          <a:bodyPr vert="eaVert">
            <a:normAutofit/>
          </a:bodyPr>
          <a:lstStyle>
            <a:lvl1pPr>
              <a:defRPr sz="44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90603"/>
            <a:ext cx="8026400" cy="5135563"/>
          </a:xfrm>
        </p:spPr>
        <p:txBody>
          <a:bodyPr vert="eaVert">
            <a:normAutofit/>
          </a:bodyPr>
          <a:lstStyle>
            <a:lvl1pPr>
              <a:defRPr sz="36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28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24A2-3646-4DBA-BC71-2E6B19C8E45B}" type="datetime1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8374-D3CE-43C2-A4C1-D0C5CE619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393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41817" y="6335714"/>
            <a:ext cx="719667" cy="365125"/>
          </a:xfrm>
        </p:spPr>
        <p:txBody>
          <a:bodyPr/>
          <a:lstStyle>
            <a:lvl1pPr defTabSz="457200">
              <a:defRPr sz="1400" b="1">
                <a:solidFill>
                  <a:srgbClr val="FFFFFF"/>
                </a:solidFill>
                <a:latin typeface="Arial Black" panose="020B0A0402010202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F0B7A-D395-4A40-9347-9CBD48E46928}" type="slidenum"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302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le.cw.jpg"/>
          <p:cNvPicPr>
            <a:picLocks noChangeAspect="1"/>
          </p:cNvPicPr>
          <p:nvPr userDrawn="1"/>
        </p:nvPicPr>
        <p:blipFill>
          <a:blip r:embed="rId2"/>
          <a:srcRect t="35897"/>
          <a:stretch>
            <a:fillRect/>
          </a:stretch>
        </p:blipFill>
        <p:spPr>
          <a:xfrm>
            <a:off x="0" y="3048000"/>
            <a:ext cx="12192000" cy="3810000"/>
          </a:xfrm>
          <a:prstGeom prst="rect">
            <a:avLst/>
          </a:prstGeom>
        </p:spPr>
      </p:pic>
      <p:pic>
        <p:nvPicPr>
          <p:cNvPr id="4" name="Picture 3" descr="CalOES-Horizontal-Large-trans-PN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200" y="533400"/>
            <a:ext cx="6552709" cy="1905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3FDCE8-DDCD-4C20-8EAA-91BA5C4B96D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54400" y="4724400"/>
            <a:ext cx="6604000" cy="91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DC1507A-66F3-462F-BF2F-10F71EED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5052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6311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oldBack.cw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520"/>
            <a:ext cx="12175744" cy="6845808"/>
          </a:xfrm>
          <a:prstGeom prst="rect">
            <a:avLst/>
          </a:prstGeom>
        </p:spPr>
      </p:pic>
      <p:pic>
        <p:nvPicPr>
          <p:cNvPr id="9" name="Picture 8" descr="Ba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715766"/>
            <a:ext cx="12205547" cy="15256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72760" y="762007"/>
            <a:ext cx="10464800" cy="1069975"/>
          </a:xfrm>
        </p:spPr>
        <p:txBody>
          <a:bodyPr wrap="square"/>
          <a:lstStyle>
            <a:lvl1pPr algn="l">
              <a:defRPr b="0">
                <a:solidFill>
                  <a:srgbClr val="003F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872760" y="1984382"/>
            <a:ext cx="6908800" cy="3425825"/>
          </a:xfrm>
        </p:spPr>
        <p:txBody>
          <a:bodyPr/>
          <a:lstStyle>
            <a:lvl1pPr>
              <a:buClr>
                <a:srgbClr val="003F78"/>
              </a:buClr>
              <a:defRPr sz="3800"/>
            </a:lvl1pPr>
            <a:lvl2pPr>
              <a:defRPr sz="3400"/>
            </a:lvl2pPr>
            <a:lvl3pPr>
              <a:defRPr sz="3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7984760" y="1984382"/>
            <a:ext cx="3352800" cy="34258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pic>
        <p:nvPicPr>
          <p:cNvPr id="11" name="Picture 10" descr="CalOES-Horizontal-Large-trans-PNG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55203" y="6019807"/>
            <a:ext cx="2227092" cy="64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42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31FEB-C3A4-46C8-A4AB-1185175FA8B6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3/9/2022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E6D7F-29C5-44B7-8861-D3ADEB898E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621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31FEB-C3A4-46C8-A4AB-1185175FA8B6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3/9/2022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E6D7F-29C5-44B7-8861-D3ADEB898E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527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12800" y="1447800"/>
            <a:ext cx="10566400" cy="411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28803"/>
            <a:ext cx="10363200" cy="1470025"/>
          </a:xfrm>
        </p:spPr>
        <p:txBody>
          <a:bodyPr>
            <a:normAutofit/>
          </a:bodyPr>
          <a:lstStyle>
            <a:lvl1pPr>
              <a:defRPr sz="48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84575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6D6E70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EB0B-9A1D-4E72-8030-087D6CCDC999}" type="datetime1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8374-D3CE-43C2-A4C1-D0C5CE619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61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31FEB-C3A4-46C8-A4AB-1185175FA8B6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3/9/2022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E6D7F-29C5-44B7-8861-D3ADEB898E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485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ctrTitle"/>
          </p:nvPr>
        </p:nvSpPr>
        <p:spPr>
          <a:xfrm>
            <a:off x="914400" y="541542"/>
            <a:ext cx="10363200" cy="90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4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467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467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467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467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467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467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467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467"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ubTitle" idx="1"/>
          </p:nvPr>
        </p:nvSpPr>
        <p:spPr>
          <a:xfrm>
            <a:off x="1828800" y="5096933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/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500"/>
              <a:buFont typeface="Arial"/>
              <a:buNone/>
              <a:defRPr sz="33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4"/>
          <p:cNvSpPr>
            <a:spLocks noGrp="1"/>
          </p:cNvSpPr>
          <p:nvPr>
            <p:ph type="pic" idx="2"/>
          </p:nvPr>
        </p:nvSpPr>
        <p:spPr>
          <a:xfrm>
            <a:off x="2271186" y="1556515"/>
            <a:ext cx="7751233" cy="337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/>
          <a:lstStyle>
            <a:lvl1pPr marR="0" lvl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3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7981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7"/>
          <p:cNvSpPr txBox="1">
            <a:spLocks noGrp="1"/>
          </p:cNvSpPr>
          <p:nvPr>
            <p:ph type="ctrTitle"/>
          </p:nvPr>
        </p:nvSpPr>
        <p:spPr>
          <a:xfrm>
            <a:off x="6088219" y="541541"/>
            <a:ext cx="5528000" cy="9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4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 sz="1467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 sz="1467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 sz="1467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 sz="1467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 sz="1467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 sz="1467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 sz="1467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 sz="1467"/>
            </a:lvl9pPr>
          </a:lstStyle>
          <a:p>
            <a:endParaRPr/>
          </a:p>
        </p:txBody>
      </p:sp>
      <p:sp>
        <p:nvSpPr>
          <p:cNvPr id="167" name="Google Shape;167;p37"/>
          <p:cNvSpPr txBox="1">
            <a:spLocks noGrp="1"/>
          </p:cNvSpPr>
          <p:nvPr>
            <p:ph type="subTitle" idx="1"/>
          </p:nvPr>
        </p:nvSpPr>
        <p:spPr>
          <a:xfrm>
            <a:off x="6088219" y="1575576"/>
            <a:ext cx="5528000" cy="47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/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500"/>
              <a:buFont typeface="Arial"/>
              <a:buNone/>
              <a:defRPr sz="33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37"/>
          <p:cNvSpPr>
            <a:spLocks noGrp="1"/>
          </p:cNvSpPr>
          <p:nvPr>
            <p:ph type="pic" idx="2"/>
          </p:nvPr>
        </p:nvSpPr>
        <p:spPr>
          <a:xfrm>
            <a:off x="547687" y="541073"/>
            <a:ext cx="5229200" cy="57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28575" rIns="57150" bIns="28575" anchor="t" anchorCtr="0"/>
          <a:lstStyle>
            <a:lvl1pPr marR="0" lvl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3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4842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457200"/>
          </a:xfrm>
        </p:spPr>
        <p:txBody>
          <a:bodyPr>
            <a:noAutofit/>
          </a:bodyPr>
          <a:lstStyle>
            <a:lvl1pPr algn="l">
              <a:defRPr sz="2800" b="0">
                <a:latin typeface="Akzidenz-Grotesk Std Me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3"/>
            <a:ext cx="10972800" cy="4297363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0732-5557-41E3-B353-A1D429476728}" type="datetime1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8374-D3CE-43C2-A4C1-D0C5CE619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216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Autofit/>
          </a:bodyPr>
          <a:lstStyle>
            <a:lvl1pPr algn="l">
              <a:defRPr sz="4400" b="1" cap="all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rgbClr val="6D6E70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F9C1-FB4C-41B6-9AAD-274EA02DA4F0}" type="datetime1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8374-D3CE-43C2-A4C1-D0C5CE619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73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10972800" cy="1143000"/>
          </a:xfrm>
        </p:spPr>
        <p:txBody>
          <a:bodyPr>
            <a:normAutofit/>
          </a:bodyPr>
          <a:lstStyle>
            <a:lvl1pPr>
              <a:defRPr sz="44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09802"/>
            <a:ext cx="53848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09802"/>
            <a:ext cx="53848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ED93-081F-47DE-9103-34CA39281B65}" type="datetime1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8374-D3CE-43C2-A4C1-D0C5CE619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3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10972800" cy="1143000"/>
          </a:xfrm>
        </p:spPr>
        <p:txBody>
          <a:bodyPr>
            <a:normAutofit/>
          </a:bodyPr>
          <a:lstStyle>
            <a:lvl1pPr>
              <a:defRPr sz="44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2209800"/>
            <a:ext cx="5386917" cy="685800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895601"/>
            <a:ext cx="5386917" cy="3230562"/>
          </a:xfrm>
        </p:spPr>
        <p:txBody>
          <a:bodyPr>
            <a:normAutofit/>
          </a:bodyPr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2209800"/>
            <a:ext cx="5389033" cy="685800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895601"/>
            <a:ext cx="5389033" cy="3230562"/>
          </a:xfrm>
        </p:spPr>
        <p:txBody>
          <a:bodyPr>
            <a:normAutofit/>
          </a:bodyPr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8C08D-C999-4A84-97AD-43F82BA2BADA}" type="datetime1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8374-D3CE-43C2-A4C1-D0C5CE619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29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283C-EA21-4446-8AE8-D6C3CC154DB6}" type="datetime1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8374-D3CE-43C2-A4C1-D0C5CE619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54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ni 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0094-CEC8-4EFD-A6FE-76C88865DB0A}" type="datetime1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8374-D3CE-43C2-A4C1-D0C5CE619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89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n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3B9CA-790A-438D-8FC1-A6F349DFAFFA}" type="datetime1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8374-D3CE-43C2-A4C1-D0C5CE619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4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09802"/>
            <a:ext cx="10972800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D3F8030-7606-40EF-9797-29050BAB4EDD}" type="datetime1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D68374-D3CE-43C2-A4C1-D0C5CE619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40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24344AB5-511E-45B5-93CB-AB2711511BE0}" type="datetime1">
              <a:rPr lang="en-US"/>
              <a:pPr>
                <a:defRPr/>
              </a:pPr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000000"/>
                </a:solidFill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946256-0C6E-4E0A-B2A8-7162A1BB3F0B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17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0" r:id="rId2"/>
    <p:sldLayoutId id="2147483681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88F31FEB-C3A4-46C8-A4AB-1185175FA8B6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EEE6D7F-29C5-44B7-8861-D3ADEB898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901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4588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Garmstrong@kerncountyfire.org" TargetMode="Externa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rncounty.com/government/aging-adult-services/resources/emergency-preparednes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875C3F-E8B5-4A01-A4D8-204F6995223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00200" y="4953000"/>
            <a:ext cx="8458200" cy="1752600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600" dirty="0"/>
              <a:t>March 10, 2022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2600" b="1" dirty="0">
                <a:solidFill>
                  <a:prstClr val="black"/>
                </a:solidFill>
              </a:rPr>
              <a:t>L. Vance Taylor</a:t>
            </a:r>
            <a:br>
              <a:rPr lang="en-US" sz="2600" dirty="0">
                <a:solidFill>
                  <a:prstClr val="black"/>
                </a:solidFill>
              </a:rPr>
            </a:br>
            <a:r>
              <a:rPr lang="en-US" sz="2600" dirty="0">
                <a:solidFill>
                  <a:prstClr val="black"/>
                </a:solidFill>
              </a:rPr>
              <a:t>Chief, Office of Access and Functional Needs (OAFN)</a:t>
            </a:r>
            <a:br>
              <a:rPr lang="en-US" sz="2600" dirty="0">
                <a:solidFill>
                  <a:prstClr val="black"/>
                </a:solidFill>
              </a:rPr>
            </a:br>
            <a:r>
              <a:rPr lang="en-US" sz="2600" dirty="0">
                <a:solidFill>
                  <a:prstClr val="black"/>
                </a:solidFill>
              </a:rPr>
              <a:t>California Governor’s Office of Emergency Services (Cal OES)</a:t>
            </a: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E3D7E9-34C1-4C20-B23A-006FFB546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3581400"/>
            <a:ext cx="76962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Operationalizing the Principles of Inclusive Emergency Management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01499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7325" y="683741"/>
            <a:ext cx="9277350" cy="3827761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Pacific ADA Seminar</a:t>
            </a:r>
            <a:br>
              <a:rPr lang="en-US" sz="3600" b="1" dirty="0"/>
            </a:br>
            <a:br>
              <a:rPr lang="en-US" sz="3600" dirty="0"/>
            </a:br>
            <a:r>
              <a:rPr lang="en-US" sz="3600" b="1" dirty="0"/>
              <a:t>Kern County Inclusive </a:t>
            </a:r>
            <a:br>
              <a:rPr lang="en-US" sz="3600" b="1" dirty="0"/>
            </a:br>
            <a:r>
              <a:rPr lang="en-US" sz="3600" b="1" dirty="0"/>
              <a:t>Emergency Management </a:t>
            </a:r>
            <a:br>
              <a:rPr lang="en-US" sz="4400" dirty="0"/>
            </a:br>
            <a:br>
              <a:rPr lang="en-US" sz="1100" dirty="0"/>
            </a:br>
            <a:r>
              <a:rPr lang="en-US" sz="2700" dirty="0"/>
              <a:t>March 10, 2022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7325" y="4349193"/>
            <a:ext cx="9277350" cy="239077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</a:rPr>
              <a:t>Georgianna Armstrong, Emergency Manager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Kern County Fire Dept – Office of Emergency Services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Email:  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Garmstrong@kerncountyfire.org</a:t>
            </a:r>
            <a:r>
              <a:rPr lang="en-US" dirty="0">
                <a:solidFill>
                  <a:schemeClr val="tx1"/>
                </a:solidFill>
              </a:rPr>
              <a:t>	Phone:  661-873-2604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017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8737"/>
            <a:ext cx="10515600" cy="660369"/>
          </a:xfrm>
        </p:spPr>
        <p:txBody>
          <a:bodyPr>
            <a:normAutofit/>
          </a:bodyPr>
          <a:lstStyle/>
          <a:p>
            <a:pPr algn="r"/>
            <a:r>
              <a:rPr lang="en-US" sz="3100" dirty="0"/>
              <a:t>Kern County Emergency Management AFN Projects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75935"/>
            <a:ext cx="10515600" cy="46049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/>
              <a:t>County of Kern’s ability to effectively plan for inclusive emergency response dependent upon interaction with key stakeholders: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3600" dirty="0"/>
              <a:t>Independent Living Center of Kern County</a:t>
            </a:r>
          </a:p>
          <a:p>
            <a:pPr lvl="1"/>
            <a:r>
              <a:rPr lang="en-US" sz="3600" dirty="0"/>
              <a:t>Community Action Partnership</a:t>
            </a:r>
          </a:p>
          <a:p>
            <a:pPr lvl="1"/>
            <a:r>
              <a:rPr lang="en-US" sz="3600" dirty="0"/>
              <a:t>BGLAD</a:t>
            </a:r>
          </a:p>
          <a:p>
            <a:pPr lvl="1"/>
            <a:r>
              <a:rPr lang="en-US" sz="3600" dirty="0"/>
              <a:t>Ombudsman</a:t>
            </a:r>
          </a:p>
          <a:p>
            <a:pPr lvl="1"/>
            <a:r>
              <a:rPr lang="en-US" sz="3600" dirty="0"/>
              <a:t>CalOES – OAFN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48938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6358"/>
            <a:ext cx="10515600" cy="660369"/>
          </a:xfrm>
        </p:spPr>
        <p:txBody>
          <a:bodyPr>
            <a:normAutofit/>
          </a:bodyPr>
          <a:lstStyle/>
          <a:p>
            <a:pPr algn="r"/>
            <a:r>
              <a:rPr lang="en-US" sz="3100" dirty="0"/>
              <a:t>Kern County Emergency Management AFN Projects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7081"/>
            <a:ext cx="10515600" cy="47697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300" dirty="0"/>
              <a:t>Working with community organizations provides:</a:t>
            </a:r>
          </a:p>
          <a:p>
            <a:pPr marL="0" indent="0" algn="ctr">
              <a:buNone/>
            </a:pPr>
            <a:endParaRPr lang="en-US" sz="1200" dirty="0"/>
          </a:p>
          <a:p>
            <a:r>
              <a:rPr lang="en-US" sz="4300" dirty="0"/>
              <a:t>Subject matter expertise that government may lack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4300" dirty="0"/>
              <a:t>Enhanced response capability</a:t>
            </a:r>
          </a:p>
          <a:p>
            <a:pPr marL="0" indent="0" algn="ctr">
              <a:buNone/>
            </a:pPr>
            <a:endParaRPr lang="en-US" sz="3500" u="sng" dirty="0"/>
          </a:p>
          <a:p>
            <a:pPr marL="0" indent="0">
              <a:buNone/>
            </a:pP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3792046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29" y="274320"/>
            <a:ext cx="6586491" cy="1286160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sz="4000" dirty="0"/>
              <a:t>Kern County Emergency Management AFN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136372"/>
            <a:ext cx="6586489" cy="44473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u="sng" dirty="0"/>
              <a:t>Alert &amp; Warning:  “</a:t>
            </a:r>
            <a:r>
              <a:rPr lang="en-US" sz="3600" u="sng" dirty="0" err="1"/>
              <a:t>ReadyKern</a:t>
            </a:r>
            <a:r>
              <a:rPr lang="en-US" sz="3600" u="sng" dirty="0"/>
              <a:t>”</a:t>
            </a:r>
          </a:p>
          <a:p>
            <a:pPr marL="0" indent="0">
              <a:buNone/>
            </a:pPr>
            <a:endParaRPr lang="en-US" sz="3600" dirty="0"/>
          </a:p>
          <a:p>
            <a:pPr lvl="1"/>
            <a:r>
              <a:rPr lang="en-US" sz="3600" dirty="0"/>
              <a:t>Targeted outreach</a:t>
            </a:r>
          </a:p>
          <a:p>
            <a:pPr lvl="1"/>
            <a:r>
              <a:rPr lang="en-US" sz="3600" dirty="0"/>
              <a:t>Campaign graphics</a:t>
            </a:r>
          </a:p>
          <a:p>
            <a:pPr lvl="1"/>
            <a:r>
              <a:rPr lang="en-US" sz="3600" dirty="0"/>
              <a:t>Multi-language</a:t>
            </a:r>
          </a:p>
          <a:p>
            <a:pPr lvl="1"/>
            <a:r>
              <a:rPr lang="en-US" sz="3600" dirty="0"/>
              <a:t>Targeted Public Service Announcement</a:t>
            </a:r>
          </a:p>
          <a:p>
            <a:pPr lvl="1"/>
            <a:r>
              <a:rPr lang="en-US" sz="3600" dirty="0"/>
              <a:t>Smart 911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1026" name="A130FEE0-49F4-453C-8EB3-C4DAA9081CD8" descr="Art work of man in wheelchair, facing away into what appears to be firefighters responding in an emergency. With text  &quot;Wouldn't you want to know?&quot; www.Readykern.com or call 211">
            <a:extLst>
              <a:ext uri="{FF2B5EF4-FFF2-40B4-BE49-F238E27FC236}">
                <a16:creationId xmlns:a16="http://schemas.microsoft.com/office/drawing/2014/main" id="{BFAB8DB3-18AA-4885-A944-92B70BB8B3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0" t="3608" r="8129" b="10415"/>
          <a:stretch/>
        </p:blipFill>
        <p:spPr bwMode="auto">
          <a:xfrm>
            <a:off x="0" y="1828799"/>
            <a:ext cx="4547265" cy="502920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694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/>
              <a:t>Kern County Emergency Management AFN Projects</a:t>
            </a:r>
            <a:br>
              <a:rPr lang="en-US" sz="3600" dirty="0"/>
            </a:br>
            <a:r>
              <a:rPr lang="en-US" sz="3600" dirty="0"/>
              <a:t>Evacuation Transportation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2061107"/>
            <a:ext cx="4008384" cy="42987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2009: Isabella Dam Failure Evacuation Plan</a:t>
            </a:r>
          </a:p>
          <a:p>
            <a:pPr marL="0" indent="0">
              <a:buNone/>
            </a:pPr>
            <a:r>
              <a:rPr lang="en-US" sz="4400" dirty="0"/>
              <a:t>Stakeholder planning group failed to address AFN evacuation needs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4" name="Picture 5" descr="Map depicting the 2009 Isabella Dam Break Main Dam Failure with Peak inundation depth and time to 1ft Inundation. Data sources: Kern County City of Bakersfield, U S A C E.">
            <a:extLst>
              <a:ext uri="{FF2B5EF4-FFF2-40B4-BE49-F238E27FC236}">
                <a16:creationId xmlns:a16="http://schemas.microsoft.com/office/drawing/2014/main" id="{7ACD125B-7281-4D3A-A49F-5E130FE2D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5321" y="2185998"/>
            <a:ext cx="6253212" cy="404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149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/>
              <a:t>Kern County Emergency Management AFN Projects</a:t>
            </a:r>
            <a:br>
              <a:rPr lang="en-US" sz="3600" dirty="0"/>
            </a:br>
            <a:r>
              <a:rPr lang="en-US" sz="3600" dirty="0"/>
              <a:t>Evacuation Transportation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2293779"/>
            <a:ext cx="4473280" cy="4242487"/>
          </a:xfrm>
        </p:spPr>
        <p:txBody>
          <a:bodyPr>
            <a:normAutofit fontScale="92500" lnSpcReduction="10000"/>
          </a:bodyPr>
          <a:lstStyle/>
          <a:p>
            <a:r>
              <a:rPr lang="en-US" sz="3900" dirty="0"/>
              <a:t>Transportation providers into ICS structure</a:t>
            </a:r>
          </a:p>
          <a:p>
            <a:r>
              <a:rPr lang="en-US" sz="3900" dirty="0"/>
              <a:t>Development of database of facilities</a:t>
            </a:r>
          </a:p>
          <a:p>
            <a:r>
              <a:rPr lang="en-US" sz="3900" dirty="0"/>
              <a:t>Designated bus service pickup locations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050" name="E726B2E0-5EBB-42BE-AF7C-DD71C6D5A684" descr="Photograph taken of Isabella Lake Flood Zone map showing Special Needs Facilities Transportation Plan.  Different Branch (Divisons serving different areas)">
            <a:extLst>
              <a:ext uri="{FF2B5EF4-FFF2-40B4-BE49-F238E27FC236}">
                <a16:creationId xmlns:a16="http://schemas.microsoft.com/office/drawing/2014/main" id="{32FB910A-F03C-4BBC-B81D-2B774E159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5772" r="12848" b="11696"/>
          <a:stretch/>
        </p:blipFill>
        <p:spPr bwMode="auto">
          <a:xfrm>
            <a:off x="5231477" y="2342195"/>
            <a:ext cx="6623222" cy="414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416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200" dirty="0"/>
              <a:t>County of Kern: AFN Disaster Response</a:t>
            </a:r>
            <a:br>
              <a:rPr lang="en-US" sz="3200" dirty="0"/>
            </a:br>
            <a:r>
              <a:rPr lang="en-US" sz="3200" b="1" dirty="0"/>
              <a:t>Evacuation Transportation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159990"/>
            <a:ext cx="9784080" cy="4413834"/>
          </a:xfrm>
        </p:spPr>
        <p:txBody>
          <a:bodyPr>
            <a:normAutofit/>
          </a:bodyPr>
          <a:lstStyle/>
          <a:p>
            <a:r>
              <a:rPr lang="en-US" sz="3200" dirty="0"/>
              <a:t>Aging &amp; Adult Services Hot Line</a:t>
            </a:r>
          </a:p>
          <a:p>
            <a:pPr>
              <a:lnSpc>
                <a:spcPts val="1500"/>
              </a:lnSpc>
            </a:pPr>
            <a:endParaRPr lang="en-US" sz="2000" dirty="0"/>
          </a:p>
          <a:p>
            <a:r>
              <a:rPr lang="en-US" sz="3200" dirty="0"/>
              <a:t>Coordination with EOC</a:t>
            </a:r>
          </a:p>
          <a:p>
            <a:endParaRPr lang="en-US" sz="2000" dirty="0"/>
          </a:p>
          <a:p>
            <a:r>
              <a:rPr lang="en-US" sz="3200" dirty="0"/>
              <a:t>Transportation resource providers:</a:t>
            </a:r>
          </a:p>
          <a:p>
            <a:pPr lvl="1"/>
            <a:r>
              <a:rPr lang="en-US" sz="3200" dirty="0"/>
              <a:t> Kern Regional Transit</a:t>
            </a:r>
          </a:p>
          <a:p>
            <a:pPr lvl="1"/>
            <a:r>
              <a:rPr lang="en-US" sz="3200" dirty="0"/>
              <a:t> Kern Superintendent of Schools (MOU)</a:t>
            </a:r>
          </a:p>
          <a:p>
            <a:pPr lvl="1"/>
            <a:r>
              <a:rPr lang="en-US" sz="3200" dirty="0"/>
              <a:t> GET (MOU)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336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200" dirty="0"/>
              <a:t>Disaster Response Management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877" y="2130989"/>
            <a:ext cx="6248400" cy="459165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300" dirty="0"/>
              <a:t>Established AFN Position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300" dirty="0"/>
              <a:t>in Kern EOC</a:t>
            </a:r>
          </a:p>
          <a:p>
            <a:pPr lvl="1"/>
            <a:r>
              <a:rPr lang="en-US" sz="3900" dirty="0"/>
              <a:t>Operations Section</a:t>
            </a:r>
            <a:endParaRPr lang="en-US" sz="1400" dirty="0"/>
          </a:p>
          <a:p>
            <a:pPr lvl="1"/>
            <a:r>
              <a:rPr lang="en-US" sz="3900" dirty="0"/>
              <a:t>Kern County Aging &amp;</a:t>
            </a:r>
          </a:p>
          <a:p>
            <a:pPr marL="457200" lvl="1" indent="0">
              <a:buNone/>
            </a:pPr>
            <a:r>
              <a:rPr lang="en-US" sz="3900" dirty="0"/>
              <a:t>  Adult Services Dept</a:t>
            </a:r>
          </a:p>
          <a:p>
            <a:pPr lvl="1"/>
            <a:r>
              <a:rPr lang="en-US" sz="3900" dirty="0"/>
              <a:t>Video incident updates with ASL interpretation</a:t>
            </a:r>
          </a:p>
        </p:txBody>
      </p:sp>
      <p:pic>
        <p:nvPicPr>
          <p:cNvPr id="3074" name="DB672102-E744-4189-B06C-09E0AC1F6074" descr="Access and Functional Needs vest, that is worn in Kern EOC.">
            <a:extLst>
              <a:ext uri="{FF2B5EF4-FFF2-40B4-BE49-F238E27FC236}">
                <a16:creationId xmlns:a16="http://schemas.microsoft.com/office/drawing/2014/main" id="{ADA1317B-232F-4B3A-8EF2-7136EC96C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730" y="2130989"/>
            <a:ext cx="5355143" cy="42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283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614" y="681037"/>
            <a:ext cx="10515600" cy="694554"/>
          </a:xfrm>
        </p:spPr>
        <p:txBody>
          <a:bodyPr>
            <a:normAutofit/>
          </a:bodyPr>
          <a:lstStyle/>
          <a:p>
            <a:pPr algn="r"/>
            <a:r>
              <a:rPr lang="en-US" sz="3600" dirty="0"/>
              <a:t>Partnership with Community Organizations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786" y="2018271"/>
            <a:ext cx="10382428" cy="4744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Grant Funds to Sponsor: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/>
              <a:t>Independent Living Center of Kern County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Start up funding to expand ASL services available locally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/>
              <a:t>Community Action Partnership of Kern County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Trusted source to provide community preparedness information to Spanish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speaking and/or lower income community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/>
              <a:t>BARC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Equipment for targeted training to use 911 and ReadyKern</a:t>
            </a:r>
          </a:p>
        </p:txBody>
      </p:sp>
    </p:spTree>
    <p:extLst>
      <p:ext uri="{BB962C8B-B14F-4D97-AF65-F5344CB8AC3E}">
        <p14:creationId xmlns:p14="http://schemas.microsoft.com/office/powerpoint/2010/main" val="34602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614" y="686401"/>
            <a:ext cx="10515600" cy="694554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/>
              <a:t>Grant Funds for Inclusive Emergency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51811"/>
            <a:ext cx="10382428" cy="500618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u="sng" dirty="0"/>
              <a:t>FEMA Grant Programs Directorate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u="sng" dirty="0"/>
              <a:t>Information Bulletin No. 361 </a:t>
            </a:r>
            <a:r>
              <a:rPr lang="en-US" sz="2400" u="sng" dirty="0"/>
              <a:t>(May 13, 2011</a:t>
            </a:r>
            <a:r>
              <a:rPr lang="en-US" sz="3600" u="sng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dirty="0"/>
              <a:t>Directs integrating needs of persons with Access &amp; Functional Needs into local Homeland Security and emergency preparedness programs</a:t>
            </a:r>
          </a:p>
        </p:txBody>
      </p:sp>
    </p:spTree>
    <p:extLst>
      <p:ext uri="{BB962C8B-B14F-4D97-AF65-F5344CB8AC3E}">
        <p14:creationId xmlns:p14="http://schemas.microsoft.com/office/powerpoint/2010/main" val="313260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F75EC-DE82-4EA4-BCA1-7F5858B1A6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Access and Functional Needs (AFN)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A992B-E6B3-436C-B086-D75D22C1F0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05000" y="1676408"/>
            <a:ext cx="8382000" cy="4952999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6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Individuals who have: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Developmental, intellectual or physical disabilities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Chronic conditions or injuries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Limited English proficiency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And/or…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6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Individuals who are: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Older adults, children or pregnant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Living in institutionalized settings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Low income, homeless and/or transportation disadvantaged</a:t>
            </a:r>
            <a:endParaRPr 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403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1072"/>
            <a:ext cx="10515600" cy="694554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/>
              <a:t>Grant Funds for Inclusive Emergency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68698"/>
            <a:ext cx="10382428" cy="500618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500" u="sng" dirty="0"/>
              <a:t>Authorized Equipment List (AEL) to allow grant funds to be used to purchase equipment and supplies for</a:t>
            </a:r>
            <a:r>
              <a:rPr lang="en-US" sz="2400" u="sng" dirty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300" dirty="0"/>
              <a:t>19</a:t>
            </a:r>
            <a:r>
              <a:rPr lang="en-US" sz="2600" dirty="0"/>
              <a:t>AF-</a:t>
            </a:r>
            <a:r>
              <a:rPr lang="en-US" sz="3300" dirty="0"/>
              <a:t>01</a:t>
            </a:r>
            <a:r>
              <a:rPr lang="en-US" sz="2600" dirty="0"/>
              <a:t>-CHLD</a:t>
            </a:r>
            <a:r>
              <a:rPr lang="en-US" sz="3200" dirty="0"/>
              <a:t>	Infants &amp; Children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300" dirty="0"/>
              <a:t>19</a:t>
            </a:r>
            <a:r>
              <a:rPr lang="en-US" sz="2600" dirty="0"/>
              <a:t>AF-</a:t>
            </a:r>
            <a:r>
              <a:rPr lang="en-US" sz="3300" dirty="0"/>
              <a:t>01</a:t>
            </a:r>
            <a:r>
              <a:rPr lang="en-US" sz="2600" dirty="0"/>
              <a:t>-COMM</a:t>
            </a:r>
            <a:r>
              <a:rPr lang="en-US" sz="3200" dirty="0"/>
              <a:t>	Communications &amp; Sensory Support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300" dirty="0"/>
              <a:t>19</a:t>
            </a:r>
            <a:r>
              <a:rPr lang="en-US" sz="2600" dirty="0"/>
              <a:t>AF-</a:t>
            </a:r>
            <a:r>
              <a:rPr lang="en-US" sz="3300" dirty="0"/>
              <a:t>01</a:t>
            </a:r>
            <a:r>
              <a:rPr lang="en-US" sz="2600" dirty="0"/>
              <a:t>-FEED	</a:t>
            </a:r>
            <a:r>
              <a:rPr lang="en-US" sz="3200" dirty="0"/>
              <a:t>Feeding Support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300" dirty="0"/>
              <a:t>19</a:t>
            </a:r>
            <a:r>
              <a:rPr lang="en-US" sz="2600" dirty="0"/>
              <a:t>AF-</a:t>
            </a:r>
            <a:r>
              <a:rPr lang="en-US" sz="3300" dirty="0"/>
              <a:t>01</a:t>
            </a:r>
            <a:r>
              <a:rPr lang="en-US" sz="2600" dirty="0"/>
              <a:t>-HYGN</a:t>
            </a:r>
            <a:r>
              <a:rPr lang="en-US" dirty="0"/>
              <a:t>	</a:t>
            </a:r>
            <a:r>
              <a:rPr lang="en-US" sz="3200" dirty="0"/>
              <a:t>Personal Hygiene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300" dirty="0"/>
              <a:t>19</a:t>
            </a:r>
            <a:r>
              <a:rPr lang="en-US" sz="2600" dirty="0"/>
              <a:t>AF-</a:t>
            </a:r>
            <a:r>
              <a:rPr lang="en-US" sz="3300" dirty="0"/>
              <a:t>01</a:t>
            </a:r>
            <a:r>
              <a:rPr lang="en-US" sz="2600" dirty="0"/>
              <a:t>-MOB</a:t>
            </a:r>
            <a:r>
              <a:rPr lang="en-US" dirty="0"/>
              <a:t>		</a:t>
            </a:r>
            <a:r>
              <a:rPr lang="en-US" sz="3200" dirty="0"/>
              <a:t>Mobility Support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300" dirty="0"/>
              <a:t>19</a:t>
            </a:r>
            <a:r>
              <a:rPr lang="en-US" sz="2600" dirty="0"/>
              <a:t>AF-</a:t>
            </a:r>
            <a:r>
              <a:rPr lang="en-US" sz="3300" dirty="0"/>
              <a:t>02</a:t>
            </a:r>
            <a:r>
              <a:rPr lang="en-US" sz="2600" dirty="0"/>
              <a:t>-BACC</a:t>
            </a:r>
            <a:r>
              <a:rPr lang="en-US" dirty="0"/>
              <a:t>	</a:t>
            </a:r>
            <a:r>
              <a:rPr lang="en-US" sz="3200" dirty="0"/>
              <a:t>Service Animals Bedding &amp; Accessories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300" dirty="0"/>
              <a:t>19</a:t>
            </a:r>
            <a:r>
              <a:rPr lang="en-US" sz="2600" dirty="0"/>
              <a:t>AF-</a:t>
            </a:r>
            <a:r>
              <a:rPr lang="en-US" sz="3300" dirty="0"/>
              <a:t>02</a:t>
            </a:r>
            <a:r>
              <a:rPr lang="en-US" sz="2600" dirty="0"/>
              <a:t>-RELF</a:t>
            </a:r>
            <a:r>
              <a:rPr lang="en-US" sz="3200" dirty="0"/>
              <a:t>		Service Animals – Relieving Station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21702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200" dirty="0"/>
              <a:t>County of Kern: AFN Disaster Response</a:t>
            </a:r>
            <a:br>
              <a:rPr lang="en-US" sz="3200" dirty="0"/>
            </a:br>
            <a:r>
              <a:rPr lang="en-US" sz="3200" b="1" dirty="0"/>
              <a:t>Mass Care Shelters – Equipment Trailers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1447" y="1867687"/>
            <a:ext cx="5181600" cy="46301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ADA compliant cots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Hoyer lift/sling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Wheelchair, cane, walker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Threshold ramps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Bedside commode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Privacy curtain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8953" y="1867687"/>
            <a:ext cx="5181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Portable playpen/bassinet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Diapers/wipes (adult &amp; child)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Shower bench &amp; wheelchair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Accessible shower tools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Audio guard / lights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Magnifiers / scrolling signage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Disposable earplugs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Cell phone chargers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Service Animal supplies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UbiDuo</a:t>
            </a:r>
            <a:r>
              <a:rPr lang="en-US" dirty="0"/>
              <a:t> &amp; Laptop computer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Portable refrigerator (medication)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pic>
        <p:nvPicPr>
          <p:cNvPr id="6" name="Picture 5" descr="Trailer for the Kern Disaster Sheltering, from the Kern County Department of Human Services with logos of the Kern County OES Fire Department and American Red Cross">
            <a:extLst>
              <a:ext uri="{FF2B5EF4-FFF2-40B4-BE49-F238E27FC236}">
                <a16:creationId xmlns:a16="http://schemas.microsoft.com/office/drawing/2014/main" id="{C99A4535-A409-4F39-83BC-3E641D7FD6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1" t="4501" r="813" b="16069"/>
          <a:stretch/>
        </p:blipFill>
        <p:spPr>
          <a:xfrm>
            <a:off x="943230" y="4182774"/>
            <a:ext cx="4761472" cy="246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3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706" y="834695"/>
            <a:ext cx="4500331" cy="518861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100000"/>
              </a:lnSpc>
              <a:spcAft>
                <a:spcPts val="3600"/>
              </a:spcAft>
            </a:pPr>
            <a:r>
              <a:rPr lang="en-US" sz="3400" b="1" dirty="0">
                <a:solidFill>
                  <a:schemeClr val="bg1"/>
                </a:solidFill>
              </a:rPr>
              <a:t>County of Kern:</a:t>
            </a:r>
            <a:br>
              <a:rPr lang="en-US" sz="3400" b="1" dirty="0">
                <a:solidFill>
                  <a:schemeClr val="bg1"/>
                </a:solidFill>
              </a:rPr>
            </a:br>
            <a:br>
              <a:rPr lang="en-US" sz="3400" b="1" dirty="0">
                <a:solidFill>
                  <a:schemeClr val="bg1"/>
                </a:solidFill>
              </a:rPr>
            </a:br>
            <a:br>
              <a:rPr lang="en-US" sz="3400" dirty="0">
                <a:solidFill>
                  <a:schemeClr val="tx1"/>
                </a:solidFill>
              </a:rPr>
            </a:br>
            <a:r>
              <a:rPr lang="en-US" sz="3400" dirty="0">
                <a:solidFill>
                  <a:schemeClr val="tx1"/>
                </a:solidFill>
              </a:rPr>
              <a:t>AFN Disaster Response</a:t>
            </a:r>
            <a:br>
              <a:rPr lang="en-US" sz="3400" dirty="0">
                <a:solidFill>
                  <a:schemeClr val="tx1"/>
                </a:solidFill>
              </a:rPr>
            </a:br>
            <a:r>
              <a:rPr lang="en-US" sz="3400" b="1" dirty="0">
                <a:solidFill>
                  <a:schemeClr val="tx1"/>
                </a:solidFill>
              </a:rPr>
              <a:t>Mass Care Shelters – ADA Compliant </a:t>
            </a:r>
            <a:br>
              <a:rPr lang="en-US" sz="3400" b="1" dirty="0">
                <a:solidFill>
                  <a:schemeClr val="tx1"/>
                </a:solidFill>
              </a:rPr>
            </a:br>
            <a:r>
              <a:rPr lang="en-US" sz="3400" b="1" dirty="0">
                <a:solidFill>
                  <a:schemeClr val="tx1"/>
                </a:solidFill>
              </a:rPr>
              <a:t>2-unit Bathroom/Shower Trailer</a:t>
            </a:r>
          </a:p>
        </p:txBody>
      </p:sp>
      <p:pic>
        <p:nvPicPr>
          <p:cNvPr id="6" name="Content Placeholder 5" descr="Trailer with two doors and two accessible ramps from the Kern County Department of Human Services with a logo of the Kern County OES Fire Department ">
            <a:extLst>
              <a:ext uri="{FF2B5EF4-FFF2-40B4-BE49-F238E27FC236}">
                <a16:creationId xmlns:a16="http://schemas.microsoft.com/office/drawing/2014/main" id="{5726047A-0EE2-4BCD-B0FD-D787270B51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t="2271" r="17280" b="-227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52324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200" dirty="0"/>
              <a:t>County of Kern: AFN Disaster Response</a:t>
            </a:r>
            <a:br>
              <a:rPr lang="en-US" sz="3200" dirty="0"/>
            </a:br>
            <a:r>
              <a:rPr lang="en-US" sz="3200" b="1" dirty="0"/>
              <a:t>Mass Care Shelter SOP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234102"/>
            <a:ext cx="9784080" cy="3919563"/>
          </a:xfrm>
        </p:spPr>
        <p:txBody>
          <a:bodyPr>
            <a:normAutofit/>
          </a:bodyPr>
          <a:lstStyle/>
          <a:p>
            <a:r>
              <a:rPr lang="en-US" sz="3200" dirty="0"/>
              <a:t>Equal access and support</a:t>
            </a:r>
          </a:p>
          <a:p>
            <a:pPr>
              <a:lnSpc>
                <a:spcPts val="1500"/>
              </a:lnSpc>
            </a:pPr>
            <a:endParaRPr lang="en-US" sz="3200" dirty="0"/>
          </a:p>
          <a:p>
            <a:r>
              <a:rPr lang="en-US" sz="3200" dirty="0"/>
              <a:t>Acting on client’s words to meet needs</a:t>
            </a:r>
          </a:p>
          <a:p>
            <a:pPr>
              <a:lnSpc>
                <a:spcPts val="1500"/>
              </a:lnSpc>
            </a:pPr>
            <a:endParaRPr lang="en-US" sz="3200" dirty="0"/>
          </a:p>
          <a:p>
            <a:r>
              <a:rPr lang="en-US" sz="3200" dirty="0"/>
              <a:t>Support customary level of independence</a:t>
            </a:r>
          </a:p>
          <a:p>
            <a:pPr>
              <a:lnSpc>
                <a:spcPts val="1500"/>
              </a:lnSpc>
            </a:pPr>
            <a:endParaRPr lang="en-US" sz="3200" dirty="0"/>
          </a:p>
          <a:p>
            <a:r>
              <a:rPr lang="en-US" sz="3200" dirty="0"/>
              <a:t>Compliance with Americans with Disabilities Act (ADA)</a:t>
            </a:r>
          </a:p>
        </p:txBody>
      </p:sp>
    </p:spTree>
    <p:extLst>
      <p:ext uri="{BB962C8B-B14F-4D97-AF65-F5344CB8AC3E}">
        <p14:creationId xmlns:p14="http://schemas.microsoft.com/office/powerpoint/2010/main" val="3409483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200" dirty="0"/>
              <a:t>County of Kern: AFN Disaster Response</a:t>
            </a:r>
            <a:br>
              <a:rPr lang="en-US" sz="3200" dirty="0"/>
            </a:br>
            <a:r>
              <a:rPr lang="en-US" sz="3200" b="1" dirty="0"/>
              <a:t>Mass Care Shelter SOP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4640" y="1990104"/>
            <a:ext cx="4754880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Mobility disabilities</a:t>
            </a:r>
          </a:p>
          <a:p>
            <a:pPr>
              <a:lnSpc>
                <a:spcPct val="200000"/>
              </a:lnSpc>
            </a:pPr>
            <a:r>
              <a:rPr lang="en-US" dirty="0"/>
              <a:t>Visual impairment</a:t>
            </a:r>
          </a:p>
          <a:p>
            <a:pPr>
              <a:lnSpc>
                <a:spcPct val="200000"/>
              </a:lnSpc>
            </a:pPr>
            <a:r>
              <a:rPr lang="en-US" dirty="0"/>
              <a:t>Hearing impairment</a:t>
            </a:r>
          </a:p>
          <a:p>
            <a:pPr>
              <a:lnSpc>
                <a:spcPct val="200000"/>
              </a:lnSpc>
            </a:pPr>
            <a:r>
              <a:rPr lang="en-US" dirty="0"/>
              <a:t>Non-English speakers</a:t>
            </a:r>
          </a:p>
          <a:p>
            <a:pPr>
              <a:lnSpc>
                <a:spcPct val="200000"/>
              </a:lnSpc>
            </a:pPr>
            <a:r>
              <a:rPr lang="en-US" dirty="0"/>
              <a:t>Limited financial means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7803" y="1990104"/>
            <a:ext cx="5902262" cy="4548506"/>
          </a:xfrm>
        </p:spPr>
        <p:txBody>
          <a:bodyPr>
            <a:normAutofit/>
          </a:bodyPr>
          <a:lstStyle/>
          <a:p>
            <a:pPr indent="-457200">
              <a:lnSpc>
                <a:spcPct val="200000"/>
              </a:lnSpc>
            </a:pPr>
            <a:r>
              <a:rPr lang="en-US" dirty="0"/>
              <a:t>Unaccompanied/unsupervised minors</a:t>
            </a:r>
          </a:p>
          <a:p>
            <a:pPr indent="-457200">
              <a:lnSpc>
                <a:spcPct val="200000"/>
              </a:lnSpc>
            </a:pPr>
            <a:r>
              <a:rPr lang="en-US" dirty="0"/>
              <a:t>Foster children</a:t>
            </a:r>
          </a:p>
          <a:p>
            <a:pPr indent="-457200">
              <a:lnSpc>
                <a:spcPct val="200000"/>
              </a:lnSpc>
            </a:pPr>
            <a:r>
              <a:rPr lang="en-US" dirty="0"/>
              <a:t>Persons without (pre-incident) stable housing</a:t>
            </a:r>
          </a:p>
          <a:p>
            <a:pPr indent="-457200">
              <a:lnSpc>
                <a:spcPct val="200000"/>
              </a:lnSpc>
            </a:pPr>
            <a:r>
              <a:rPr lang="en-US" dirty="0"/>
              <a:t>Legally mandated registered individuals</a:t>
            </a:r>
          </a:p>
        </p:txBody>
      </p:sp>
    </p:spTree>
    <p:extLst>
      <p:ext uri="{BB962C8B-B14F-4D97-AF65-F5344CB8AC3E}">
        <p14:creationId xmlns:p14="http://schemas.microsoft.com/office/powerpoint/2010/main" val="2005059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17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/>
              <a:t>Emergency Preparedness Videos for People with Disabilities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0892"/>
            <a:ext cx="10237150" cy="4927108"/>
          </a:xfrm>
        </p:spPr>
        <p:txBody>
          <a:bodyPr>
            <a:normAutofit fontScale="92500" lnSpcReduction="20000"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sz="3000" dirty="0"/>
              <a:t>Introduction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/>
              <a:t>Skills Test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/>
              <a:t>Building a Support Team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/>
              <a:t>Emergency Supply Kits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/>
              <a:t>Physical &amp; Mobility Limitations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/>
              <a:t>Low or No Vision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/>
              <a:t>Hearing</a:t>
            </a:r>
          </a:p>
          <a:p>
            <a:pPr marL="0" indent="0" algn="ctr">
              <a:buNone/>
            </a:pPr>
            <a:r>
              <a:rPr lang="en-US" sz="3000" dirty="0"/>
              <a:t>All video sections are in English and Spanish languages, captioned, with ASL interpretation Videos hosted on </a:t>
            </a:r>
            <a:r>
              <a:rPr lang="en-US" sz="3000" dirty="0">
                <a:solidFill>
                  <a:srgbClr val="92D050"/>
                </a:solidFill>
                <a:hlinkClick r:id="rId3" tooltip="Kern Aging &amp; Adult Services website 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Kern Aging &amp; Adult Services website</a:t>
            </a:r>
            <a:r>
              <a:rPr lang="en-US" sz="3200" dirty="0">
                <a:solidFill>
                  <a:srgbClr val="92D050"/>
                </a:solidFill>
                <a:hlinkClick r:id="rId3" tooltip="Kern Aging &amp; Adult Services website 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3200" dirty="0">
              <a:solidFill>
                <a:srgbClr val="92D050"/>
              </a:solidFill>
            </a:endParaRPr>
          </a:p>
          <a:p>
            <a:pPr marL="0" indent="0" algn="ctr">
              <a:buNone/>
            </a:pPr>
            <a:r>
              <a:rPr lang="en-US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(https://www.kerncounty.com/government/aging-adult-services/resources/emergency-preparedness)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03290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111" y="810983"/>
            <a:ext cx="6427875" cy="778745"/>
          </a:xfrm>
        </p:spPr>
        <p:txBody>
          <a:bodyPr anchor="b">
            <a:normAutofit fontScale="90000"/>
          </a:bodyPr>
          <a:lstStyle/>
          <a:p>
            <a:r>
              <a:rPr lang="en-US" sz="4800" dirty="0"/>
              <a:t>Extended Power Outages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111" y="1868243"/>
            <a:ext cx="5837750" cy="4640093"/>
          </a:xfrm>
        </p:spPr>
        <p:txBody>
          <a:bodyPr anchor="ctr">
            <a:normAutofit/>
          </a:bodyPr>
          <a:lstStyle/>
          <a:p>
            <a:pPr lvl="1"/>
            <a:r>
              <a:rPr lang="en-US" sz="2800" dirty="0"/>
              <a:t>Aging &amp; Adult Services: direct contact to medical baseline customers to confirm awareness and requests for assistance</a:t>
            </a:r>
          </a:p>
          <a:p>
            <a:pPr lvl="1"/>
            <a:r>
              <a:rPr lang="en-US" sz="2800" dirty="0"/>
              <a:t>Cache of portable power units for distribution as needed to support persons reliant on critical medical equipment (Kern Public Health Dept)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4098" name="Picture 2" descr="Yeti 500X Power Station">
            <a:extLst>
              <a:ext uri="{FF2B5EF4-FFF2-40B4-BE49-F238E27FC236}">
                <a16:creationId xmlns:a16="http://schemas.microsoft.com/office/drawing/2014/main" id="{2C5D82DF-EBB5-4CCF-8EBD-EDCEA112D2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8" r="5091" b="-3"/>
          <a:stretch/>
        </p:blipFill>
        <p:spPr bwMode="auto">
          <a:xfrm>
            <a:off x="7158681" y="1934146"/>
            <a:ext cx="4498208" cy="479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137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6359"/>
            <a:ext cx="10515600" cy="901700"/>
          </a:xfrm>
        </p:spPr>
        <p:txBody>
          <a:bodyPr>
            <a:normAutofit/>
          </a:bodyPr>
          <a:lstStyle/>
          <a:p>
            <a:pPr algn="r"/>
            <a:r>
              <a:rPr lang="en-US" sz="3600" dirty="0"/>
              <a:t>COVID-19 Vaccine Clinics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64751"/>
            <a:ext cx="10237150" cy="4458471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Process planning coordination with multiple community providers</a:t>
            </a:r>
          </a:p>
          <a:p>
            <a:pPr marL="457200" lvl="1" indent="0">
              <a:buNone/>
            </a:pPr>
            <a:endParaRPr lang="en-US" sz="3200" dirty="0"/>
          </a:p>
          <a:p>
            <a:pPr lvl="1"/>
            <a:r>
              <a:rPr lang="en-US" sz="3200" dirty="0"/>
              <a:t>Onsite walk-thru with community providers for input on improved process</a:t>
            </a:r>
          </a:p>
          <a:p>
            <a:pPr marL="457200" lvl="1" indent="0">
              <a:buNone/>
            </a:pPr>
            <a:endParaRPr lang="en-US" sz="3200" dirty="0"/>
          </a:p>
          <a:p>
            <a:pPr lvl="1"/>
            <a:r>
              <a:rPr lang="en-US" sz="3200" dirty="0"/>
              <a:t>Real-time, on-demand remote ASL interpretation services provided</a:t>
            </a:r>
          </a:p>
          <a:p>
            <a:pPr marL="457200" lvl="1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26691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5785"/>
            <a:ext cx="10515600" cy="901700"/>
          </a:xfrm>
        </p:spPr>
        <p:txBody>
          <a:bodyPr>
            <a:normAutofit/>
          </a:bodyPr>
          <a:lstStyle/>
          <a:p>
            <a:pPr algn="r"/>
            <a:r>
              <a:rPr lang="en-US" sz="3600" dirty="0"/>
              <a:t>Upcoming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29819"/>
            <a:ext cx="10237150" cy="4063055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Explore process and possibility to maintain real-time, on demand virtual ASL interpretation services Op Area-wide to support field-level first responders (Fire, Law, EMS)</a:t>
            </a:r>
          </a:p>
          <a:p>
            <a:pPr marL="457200" lvl="1" indent="0">
              <a:buNone/>
            </a:pPr>
            <a:endParaRPr lang="en-US" sz="3200" dirty="0"/>
          </a:p>
          <a:p>
            <a:pPr lvl="1"/>
            <a:r>
              <a:rPr lang="en-US" sz="3200" dirty="0"/>
              <a:t>Development of evacuation plans specific to Skilled Nursing Facilities and Assisted Living Centers during disaster response</a:t>
            </a:r>
          </a:p>
        </p:txBody>
      </p:sp>
    </p:spTree>
    <p:extLst>
      <p:ext uri="{BB962C8B-B14F-4D97-AF65-F5344CB8AC3E}">
        <p14:creationId xmlns:p14="http://schemas.microsoft.com/office/powerpoint/2010/main" val="36590300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5"/>
          <p:cNvSpPr txBox="1">
            <a:spLocks noGrp="1"/>
          </p:cNvSpPr>
          <p:nvPr>
            <p:ph type="ctrTitle"/>
          </p:nvPr>
        </p:nvSpPr>
        <p:spPr>
          <a:xfrm>
            <a:off x="914400" y="1127937"/>
            <a:ext cx="10363200" cy="2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33" tIns="54433" rIns="108833" bIns="54433" anchor="t" anchorCtr="0">
            <a:noAutofit/>
          </a:bodyPr>
          <a:lstStyle/>
          <a:p>
            <a:br>
              <a:rPr lang="en-US" dirty="0">
                <a:latin typeface="Verdana"/>
                <a:ea typeface="Verdana"/>
                <a:cs typeface="Verdana"/>
                <a:sym typeface="Verdana"/>
              </a:rPr>
            </a:b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INCLUSIVE EMERGENCY MANAGEMENT IN NEVADA COUNTY</a:t>
            </a:r>
            <a:br>
              <a:rPr lang="en" dirty="0">
                <a:latin typeface="Verdana"/>
                <a:ea typeface="Verdana"/>
                <a:cs typeface="Verdana"/>
                <a:sym typeface="Verdana"/>
              </a:rPr>
            </a:br>
            <a:endParaRPr dirty="0"/>
          </a:p>
        </p:txBody>
      </p:sp>
      <p:pic>
        <p:nvPicPr>
          <p:cNvPr id="2" name="Picture 1" descr="FREED Logo - The word FREED in white on a green background, to the right is a yellow box with an icon of a bird in flight.  Underneath the words Ability Redefined.">
            <a:extLst>
              <a:ext uri="{FF2B5EF4-FFF2-40B4-BE49-F238E27FC236}">
                <a16:creationId xmlns:a16="http://schemas.microsoft.com/office/drawing/2014/main" id="{6C1CA32C-58F3-44A3-96E8-28E626149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310" y="4077421"/>
            <a:ext cx="3194581" cy="951059"/>
          </a:xfrm>
          <a:prstGeom prst="rect">
            <a:avLst/>
          </a:prstGeom>
        </p:spPr>
      </p:pic>
      <p:sp>
        <p:nvSpPr>
          <p:cNvPr id="4" name="Google Shape;274;p56">
            <a:extLst>
              <a:ext uri="{FF2B5EF4-FFF2-40B4-BE49-F238E27FC236}">
                <a16:creationId xmlns:a16="http://schemas.microsoft.com/office/drawing/2014/main" id="{32307228-C3AF-409F-86B1-1C42B1DEF11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169821" y="3856300"/>
            <a:ext cx="6688667" cy="2344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33" tIns="54433" rIns="108833" bIns="54433" anchor="t" anchorCtr="0">
            <a:noAutofit/>
          </a:bodyPr>
          <a:lstStyle/>
          <a:p>
            <a:pPr algn="l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en" sz="32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Carly Pacheco– Executive Director </a:t>
            </a:r>
            <a:endParaRPr sz="3200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>
              <a:spcBef>
                <a:spcPts val="0"/>
              </a:spcBef>
              <a:buClr>
                <a:schemeClr val="dk1"/>
              </a:buClr>
              <a:buSzPts val="1800"/>
            </a:pPr>
            <a:endParaRPr sz="3200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74345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EA158-AEFC-495E-98E0-789D6C6A68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Office of Access and Functional Needs (OAFN)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FDC56-6C35-406B-B44C-8945BBBA3E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0920" y="1984382"/>
            <a:ext cx="7620000" cy="2892425"/>
          </a:xfrm>
        </p:spPr>
        <p:txBody>
          <a:bodyPr>
            <a:no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Established in 2008 to identify the needs of people with disabilities, older adults, and all Californians with access and functional needs before, during, and after a disaster.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OAFN integrates whole community needs and resources throughout emergency management systems and provides guidance to emergency managers, planners, service providers, partners, stakeholders, etc.</a:t>
            </a:r>
          </a:p>
        </p:txBody>
      </p:sp>
    </p:spTree>
    <p:extLst>
      <p:ext uri="{BB962C8B-B14F-4D97-AF65-F5344CB8AC3E}">
        <p14:creationId xmlns:p14="http://schemas.microsoft.com/office/powerpoint/2010/main" val="2098601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76"/>
          <p:cNvSpPr txBox="1">
            <a:spLocks noGrp="1"/>
          </p:cNvSpPr>
          <p:nvPr>
            <p:ph type="ctrTitle"/>
          </p:nvPr>
        </p:nvSpPr>
        <p:spPr>
          <a:xfrm>
            <a:off x="878815" y="77584"/>
            <a:ext cx="10737600" cy="9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33" tIns="54433" rIns="108833" bIns="54433" anchor="t" anchorCtr="0">
            <a:noAutofit/>
          </a:bodyPr>
          <a:lstStyle/>
          <a:p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FREED’s Role in Emergency Management</a:t>
            </a:r>
            <a:endParaRPr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30" name="Google Shape;430;p76"/>
          <p:cNvSpPr txBox="1">
            <a:spLocks noGrp="1"/>
          </p:cNvSpPr>
          <p:nvPr>
            <p:ph type="subTitle" idx="1"/>
          </p:nvPr>
        </p:nvSpPr>
        <p:spPr>
          <a:xfrm>
            <a:off x="724015" y="1236000"/>
            <a:ext cx="10892400" cy="56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100" rIns="76200" bIns="38100" anchor="ctr" anchorCtr="0">
            <a:noAutofit/>
          </a:bodyPr>
          <a:lstStyle/>
          <a:p>
            <a:pPr>
              <a:spcBef>
                <a:spcPts val="0"/>
              </a:spcBef>
              <a:buSzPts val="1800"/>
            </a:pPr>
            <a:endParaRPr sz="3200" dirty="0"/>
          </a:p>
          <a:p>
            <a:pPr marL="237061" indent="-237061">
              <a:spcBef>
                <a:spcPts val="0"/>
              </a:spcBef>
              <a:buSzPts val="1800"/>
              <a:buFont typeface="Arial"/>
              <a:buChar char="-"/>
            </a:pPr>
            <a:r>
              <a:rPr lang="en" sz="3200" dirty="0">
                <a:latin typeface="Verdana" panose="020B0604030504040204" pitchFamily="34" charset="0"/>
                <a:ea typeface="Verdana" panose="020B0604030504040204" pitchFamily="34" charset="0"/>
              </a:rPr>
              <a:t>Work with local OES on emergency planning and  sheltering needs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37061" indent="-237061">
              <a:spcBef>
                <a:spcPts val="0"/>
              </a:spcBef>
              <a:buSzPts val="1800"/>
              <a:buFont typeface="Arial"/>
              <a:buChar char="-"/>
            </a:pPr>
            <a:r>
              <a:rPr lang="en" sz="3200" dirty="0">
                <a:latin typeface="Verdana" panose="020B0604030504040204" pitchFamily="34" charset="0"/>
                <a:ea typeface="Verdana" panose="020B0604030504040204" pitchFamily="34" charset="0"/>
              </a:rPr>
              <a:t>Provide information to consumers on personal preparedness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37061" indent="-237061">
              <a:spcBef>
                <a:spcPts val="0"/>
              </a:spcBef>
              <a:buSzPts val="1800"/>
              <a:buFont typeface="Arial"/>
              <a:buChar char="-"/>
            </a:pPr>
            <a:r>
              <a:rPr lang="en" sz="3200" dirty="0">
                <a:latin typeface="Verdana" panose="020B0604030504040204" pitchFamily="34" charset="0"/>
                <a:ea typeface="Verdana" panose="020B0604030504040204" pitchFamily="34" charset="0"/>
              </a:rPr>
              <a:t>Sign-up consumers for notification and alert systems- comes from OES relationship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37061" indent="-237061">
              <a:spcBef>
                <a:spcPts val="0"/>
              </a:spcBef>
              <a:buSzPts val="1800"/>
              <a:buFont typeface="Arial"/>
              <a:buChar char="-"/>
            </a:pPr>
            <a:r>
              <a:rPr lang="en" sz="3200" dirty="0">
                <a:latin typeface="Verdana" panose="020B0604030504040204" pitchFamily="34" charset="0"/>
                <a:ea typeface="Verdana" panose="020B0604030504040204" pitchFamily="34" charset="0"/>
              </a:rPr>
              <a:t>Work with consumers who have lost AT for replacement 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37061" indent="-237061">
              <a:spcBef>
                <a:spcPts val="0"/>
              </a:spcBef>
              <a:buSzPts val="1800"/>
              <a:buFont typeface="Arial"/>
              <a:buChar char="-"/>
            </a:pPr>
            <a:r>
              <a:rPr lang="en" sz="3200" dirty="0">
                <a:latin typeface="Verdana" panose="020B0604030504040204" pitchFamily="34" charset="0"/>
                <a:ea typeface="Verdana" panose="020B0604030504040204" pitchFamily="34" charset="0"/>
              </a:rPr>
              <a:t>Suspend normal intake process during emergency </a:t>
            </a:r>
          </a:p>
          <a:p>
            <a:pPr marL="237061" indent="-237061">
              <a:spcBef>
                <a:spcPts val="0"/>
              </a:spcBef>
              <a:buSzPts val="1800"/>
              <a:buFont typeface="Arial"/>
              <a:buChar char="-"/>
            </a:pPr>
            <a:r>
              <a:rPr lang="en" sz="3200" dirty="0">
                <a:latin typeface="Verdana" panose="020B0604030504040204" pitchFamily="34" charset="0"/>
                <a:ea typeface="Verdana" panose="020B0604030504040204" pitchFamily="34" charset="0"/>
              </a:rPr>
              <a:t>Temporary housing, transportation, and financial assistance during Public Safety Power Shut Offs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  <a:buSzPts val="1800"/>
            </a:pPr>
            <a:endParaRPr sz="3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358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9"/>
          <p:cNvSpPr txBox="1">
            <a:spLocks noGrp="1"/>
          </p:cNvSpPr>
          <p:nvPr>
            <p:ph type="ctrTitle"/>
          </p:nvPr>
        </p:nvSpPr>
        <p:spPr>
          <a:xfrm>
            <a:off x="914400" y="541542"/>
            <a:ext cx="10363200" cy="90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33" tIns="54433" rIns="108833" bIns="54433" anchor="t" anchorCtr="0">
            <a:noAutofit/>
          </a:bodyPr>
          <a:lstStyle/>
          <a:p>
            <a:pPr>
              <a:buSzPts val="3800"/>
            </a:pPr>
            <a:r>
              <a:rPr lang="en" sz="5067" dirty="0">
                <a:latin typeface="Verdana"/>
                <a:ea typeface="Verdana"/>
                <a:cs typeface="Verdana"/>
                <a:sym typeface="Verdana"/>
              </a:rPr>
              <a:t>Nevada County</a:t>
            </a:r>
            <a:br>
              <a:rPr lang="en" dirty="0"/>
            </a:br>
            <a:endParaRPr dirty="0"/>
          </a:p>
        </p:txBody>
      </p:sp>
      <p:sp>
        <p:nvSpPr>
          <p:cNvPr id="298" name="Google Shape;298;p59"/>
          <p:cNvSpPr txBox="1">
            <a:spLocks noGrp="1"/>
          </p:cNvSpPr>
          <p:nvPr>
            <p:ph type="subTitle" idx="1"/>
          </p:nvPr>
        </p:nvSpPr>
        <p:spPr>
          <a:xfrm>
            <a:off x="120634" y="1697800"/>
            <a:ext cx="5975367" cy="4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33" tIns="54433" rIns="108833" bIns="54433" anchor="t" anchorCtr="0">
            <a:noAutofit/>
          </a:bodyPr>
          <a:lstStyle/>
          <a:p>
            <a:pPr marL="457189" indent="-457189" algn="l">
              <a:spcBef>
                <a:spcPts val="533"/>
              </a:spcBef>
              <a:buSzPts val="1800"/>
              <a:buFontTx/>
              <a:buChar char="-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High Fire Threat (all of Nevada County is in Tier 2 or 3)</a:t>
            </a:r>
          </a:p>
          <a:p>
            <a:pPr marL="457189" indent="-457189" algn="l">
              <a:spcBef>
                <a:spcPts val="533"/>
              </a:spcBef>
              <a:buSzPts val="1800"/>
              <a:buFontTx/>
              <a:buChar char="-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Winter Storms</a:t>
            </a:r>
          </a:p>
          <a:p>
            <a:pPr marL="457189" indent="-457189" algn="l">
              <a:spcBef>
                <a:spcPts val="533"/>
              </a:spcBef>
              <a:buSzPts val="1800"/>
              <a:buFontTx/>
              <a:buChar char="-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Multiple utility companies</a:t>
            </a:r>
          </a:p>
          <a:p>
            <a:pPr marL="457189" indent="-457189" algn="l">
              <a:spcBef>
                <a:spcPts val="533"/>
              </a:spcBef>
              <a:buSzPts val="1800"/>
              <a:buFontTx/>
              <a:buChar char="-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Significant Public Safety Power Shut Offs</a:t>
            </a:r>
          </a:p>
        </p:txBody>
      </p:sp>
      <p:pic>
        <p:nvPicPr>
          <p:cNvPr id="3" name="Picture 2" descr="Outline map of the County of Nevada divided into segments.  Above the word &quot;Zonehaven&quot;, and below the text &quot;Ready Nevada County&quot;">
            <a:extLst>
              <a:ext uri="{FF2B5EF4-FFF2-40B4-BE49-F238E27FC236}">
                <a16:creationId xmlns:a16="http://schemas.microsoft.com/office/drawing/2014/main" id="{94D1DF0E-B285-472D-846E-76C53491B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121" y="1697801"/>
            <a:ext cx="4225497" cy="422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9"/>
          <p:cNvSpPr txBox="1">
            <a:spLocks noGrp="1"/>
          </p:cNvSpPr>
          <p:nvPr>
            <p:ph type="ctrTitle"/>
          </p:nvPr>
        </p:nvSpPr>
        <p:spPr>
          <a:xfrm>
            <a:off x="314131" y="678981"/>
            <a:ext cx="5168500" cy="90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33" tIns="54433" rIns="108833" bIns="54433" anchor="t" anchorCtr="0">
            <a:noAutofit/>
          </a:bodyPr>
          <a:lstStyle/>
          <a:p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Integration</a:t>
            </a:r>
            <a:endParaRPr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4" name="Google Shape;374;p69"/>
          <p:cNvSpPr txBox="1">
            <a:spLocks noGrp="1"/>
          </p:cNvSpPr>
          <p:nvPr>
            <p:ph type="subTitle" idx="1"/>
          </p:nvPr>
        </p:nvSpPr>
        <p:spPr>
          <a:xfrm>
            <a:off x="5680365" y="678980"/>
            <a:ext cx="6197505" cy="5814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33" tIns="54433" rIns="108833" bIns="54433" anchor="t" anchorCtr="0">
            <a:noAutofit/>
          </a:bodyPr>
          <a:lstStyle/>
          <a:p>
            <a:pPr marL="287859" indent="-279393">
              <a:spcBef>
                <a:spcPts val="0"/>
              </a:spcBef>
              <a:buFont typeface="Arial"/>
              <a:buChar char="•"/>
            </a:pPr>
            <a:r>
              <a:rPr lang="en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Established relationship with local OES</a:t>
            </a:r>
          </a:p>
          <a:p>
            <a:pPr marL="287859" indent="-279393">
              <a:spcBef>
                <a:spcPts val="0"/>
              </a:spcBef>
              <a:buFont typeface="Arial"/>
              <a:buChar char="•"/>
            </a:pPr>
            <a:r>
              <a:rPr lang="en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Monthly Coordination Meeting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7859" indent="-279393">
              <a:buFont typeface="Arial"/>
              <a:buChar char="•"/>
            </a:pPr>
            <a:r>
              <a:rPr lang="en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Participate in emergency plan development and trainings </a:t>
            </a:r>
          </a:p>
          <a:p>
            <a:pPr marL="287859" indent="-279393">
              <a:buFont typeface="Arial"/>
              <a:buChar char="•"/>
            </a:pPr>
            <a:r>
              <a:rPr lang="en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Nevada County ADRC gathering unmet needs</a:t>
            </a:r>
          </a:p>
          <a:p>
            <a:pPr marL="287859" indent="-279393">
              <a:buFont typeface="Arial"/>
              <a:buChar char="•"/>
            </a:pPr>
            <a:r>
              <a:rPr lang="en-US" sz="3200" dirty="0">
                <a:latin typeface="Gotham" panose="02000504050000020004" pitchFamily="2" charset="0"/>
                <a:ea typeface="Verdana"/>
                <a:cs typeface="Verdana"/>
                <a:sym typeface="Verdana"/>
              </a:rPr>
              <a:t>Prioritize AFN and you take care of whole community</a:t>
            </a:r>
            <a:endParaRPr lang="en-US" sz="3200" dirty="0">
              <a:latin typeface="Gotham" panose="02000504050000020004" pitchFamily="2" charset="0"/>
            </a:endParaRPr>
          </a:p>
          <a:p>
            <a:pPr marL="287859" indent="-279393">
              <a:buFont typeface="Arial"/>
              <a:buChar char="•"/>
            </a:pPr>
            <a:endParaRPr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7859" indent="-152396"/>
            <a:endParaRPr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7859" indent="-152396"/>
            <a:endParaRPr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75" name="Google Shape;375;p69" descr="Picture of booth providing information and assistance to individuals impacted by fires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131" y="2281900"/>
            <a:ext cx="5168500" cy="3445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31526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29C7-E46C-44B2-B8A6-1FFE1EAC2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266" y="531238"/>
            <a:ext cx="5942135" cy="902905"/>
          </a:xfrm>
        </p:spPr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Integration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9ECAC-B9F9-406B-BEC9-801F834D2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265" y="1434143"/>
            <a:ext cx="5527953" cy="4725191"/>
          </a:xfrm>
        </p:spPr>
        <p:txBody>
          <a:bodyPr/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Ready, Set, Go Handbook direct mailed to all households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Integrates AFN Strategies in “Emergency Preparedness for ALL”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Highlights FREED’s Public Safety Power Shut Off Services</a:t>
            </a:r>
          </a:p>
        </p:txBody>
      </p:sp>
      <p:pic>
        <p:nvPicPr>
          <p:cNvPr id="12" name="Picture 11" descr="A page out of the Ready Nevada County &quot;Ready, Set, Go Handbook&quot;.   Heading is 4 STEPS TO EMERGENCY PREPAREDNESS FOR ALL&quot;.  Text and icons under the heading and below a photo of two women surrounded by bags, packing to evacuate.">
            <a:extLst>
              <a:ext uri="{FF2B5EF4-FFF2-40B4-BE49-F238E27FC236}">
                <a16:creationId xmlns:a16="http://schemas.microsoft.com/office/drawing/2014/main" id="{F4AF8D51-E0A6-41C9-8A5D-F06D15315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291" y="688250"/>
            <a:ext cx="3937807" cy="575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749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9"/>
          <p:cNvSpPr txBox="1">
            <a:spLocks noGrp="1"/>
          </p:cNvSpPr>
          <p:nvPr>
            <p:ph type="ctrTitle"/>
          </p:nvPr>
        </p:nvSpPr>
        <p:spPr>
          <a:xfrm>
            <a:off x="314131" y="678981"/>
            <a:ext cx="5168500" cy="90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33" tIns="54433" rIns="108833" bIns="54433" anchor="t" anchorCtr="0">
            <a:noAutofit/>
          </a:bodyPr>
          <a:lstStyle/>
          <a:p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Partnership</a:t>
            </a:r>
            <a:endParaRPr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4" name="Google Shape;374;p69"/>
          <p:cNvSpPr txBox="1">
            <a:spLocks noGrp="1"/>
          </p:cNvSpPr>
          <p:nvPr>
            <p:ph type="subTitle" idx="1"/>
          </p:nvPr>
        </p:nvSpPr>
        <p:spPr>
          <a:xfrm>
            <a:off x="5680365" y="628497"/>
            <a:ext cx="6197505" cy="570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33" tIns="54433" rIns="108833" bIns="54433" anchor="t" anchorCtr="0">
            <a:noAutofit/>
          </a:bodyPr>
          <a:lstStyle/>
          <a:p>
            <a:pPr marL="287859" indent="-279393">
              <a:buFont typeface="Arial"/>
              <a:buChar char="-"/>
            </a:pPr>
            <a:r>
              <a:rPr lang="en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 seat at Emergency Operation Center</a:t>
            </a:r>
          </a:p>
          <a:p>
            <a:pPr marL="287859" indent="-279393">
              <a:buFont typeface="Arial"/>
              <a:buChar char="-"/>
            </a:pPr>
            <a:r>
              <a:rPr lang="en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Share direct contact information across partners</a:t>
            </a:r>
          </a:p>
          <a:p>
            <a:pPr marL="287859" indent="-279393">
              <a:buFont typeface="Arial"/>
              <a:buChar char="-"/>
            </a:pPr>
            <a:r>
              <a:rPr lang="en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Co-planning with 211, public health, county social services and OES</a:t>
            </a:r>
          </a:p>
          <a:p>
            <a:pPr marL="287859" indent="-279393">
              <a:buFont typeface="Arial"/>
              <a:buChar char="-"/>
            </a:pPr>
            <a:r>
              <a:rPr lang="en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Shared communication system during emergency events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7859" indent="-152396"/>
            <a:endParaRPr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7859" indent="-152396"/>
            <a:endParaRPr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 descr="Two men stand in the emergency operations center, one is pointing to a topographical map on a large screen on the wall.">
            <a:extLst>
              <a:ext uri="{FF2B5EF4-FFF2-40B4-BE49-F238E27FC236}">
                <a16:creationId xmlns:a16="http://schemas.microsoft.com/office/drawing/2014/main" id="{812A65E6-69B1-406C-8151-D4820A531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22" y="1798012"/>
            <a:ext cx="4776225" cy="358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852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8"/>
          <p:cNvSpPr txBox="1">
            <a:spLocks noGrp="1"/>
          </p:cNvSpPr>
          <p:nvPr>
            <p:ph type="ctrTitle"/>
          </p:nvPr>
        </p:nvSpPr>
        <p:spPr>
          <a:xfrm>
            <a:off x="237067" y="234068"/>
            <a:ext cx="11754407" cy="90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33" tIns="54433" rIns="108833" bIns="54433" anchor="t" anchorCtr="0">
            <a:noAutofit/>
          </a:bodyPr>
          <a:lstStyle/>
          <a:p>
            <a:r>
              <a:rPr lang="en" dirty="0">
                <a:latin typeface="Verdana"/>
                <a:ea typeface="Verdana"/>
                <a:cs typeface="Verdana"/>
                <a:sym typeface="Verdana"/>
              </a:rPr>
              <a:t>Synergy</a:t>
            </a:r>
            <a:endParaRPr sz="1200" dirty="0"/>
          </a:p>
        </p:txBody>
      </p:sp>
      <p:sp>
        <p:nvSpPr>
          <p:cNvPr id="366" name="Google Shape;366;p68"/>
          <p:cNvSpPr txBox="1">
            <a:spLocks noGrp="1"/>
          </p:cNvSpPr>
          <p:nvPr>
            <p:ph type="subTitle" idx="1"/>
          </p:nvPr>
        </p:nvSpPr>
        <p:spPr>
          <a:xfrm>
            <a:off x="6020486" y="1246828"/>
            <a:ext cx="5903255" cy="514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33" tIns="54433" rIns="108833" bIns="54433" anchor="t" anchorCtr="0">
            <a:noAutofit/>
          </a:bodyPr>
          <a:lstStyle/>
          <a:p>
            <a:pPr marL="287859" indent="-279393">
              <a:spcBef>
                <a:spcPts val="0"/>
              </a:spcBef>
              <a:buFont typeface="Arial"/>
              <a:buChar char="•"/>
            </a:pPr>
            <a:r>
              <a:rPr lang="en-US" sz="3200" dirty="0">
                <a:latin typeface="Verdana"/>
                <a:ea typeface="Verdana"/>
                <a:cs typeface="Verdana"/>
                <a:sym typeface="Verdana"/>
              </a:rPr>
              <a:t>Winter Storm 12/27-1/11</a:t>
            </a:r>
            <a:endParaRPr sz="3200" dirty="0"/>
          </a:p>
          <a:p>
            <a:pPr marL="287859" indent="-279393">
              <a:buFont typeface="Arial"/>
              <a:buChar char="•"/>
            </a:pPr>
            <a:r>
              <a:rPr lang="en-US" sz="3200" dirty="0">
                <a:latin typeface="Verdana"/>
                <a:ea typeface="Verdana"/>
                <a:cs typeface="Verdana"/>
                <a:sym typeface="Verdana"/>
              </a:rPr>
              <a:t>2/3 of county without power</a:t>
            </a:r>
          </a:p>
          <a:p>
            <a:pPr marL="287859" indent="-279393">
              <a:buFont typeface="Arial"/>
              <a:buChar char="•"/>
            </a:pPr>
            <a:r>
              <a:rPr lang="en-US" sz="3200" dirty="0">
                <a:latin typeface="Verdana"/>
                <a:ea typeface="Verdana"/>
                <a:cs typeface="Verdana"/>
                <a:sym typeface="Verdana"/>
              </a:rPr>
              <a:t>Over 500 individual outages</a:t>
            </a:r>
            <a:endParaRPr sz="3200" dirty="0"/>
          </a:p>
          <a:p>
            <a:pPr marL="287859" indent="-279393">
              <a:buFont typeface="Arial"/>
              <a:buChar char="•"/>
            </a:pPr>
            <a:r>
              <a:rPr lang="en-US" sz="3200" dirty="0">
                <a:latin typeface="Verdana"/>
                <a:ea typeface="Verdana"/>
                <a:cs typeface="Verdana"/>
                <a:sym typeface="Verdana"/>
              </a:rPr>
              <a:t>Many roads blocked</a:t>
            </a:r>
          </a:p>
          <a:p>
            <a:pPr marL="287859" indent="-279393">
              <a:buFont typeface="Arial"/>
              <a:buChar char="•"/>
            </a:pPr>
            <a:r>
              <a:rPr lang="en-US" sz="3200" dirty="0">
                <a:latin typeface="Verdana"/>
                <a:ea typeface="Verdana"/>
                <a:sym typeface="Verdana"/>
              </a:rPr>
              <a:t>Phone &amp; internet lines down</a:t>
            </a:r>
          </a:p>
          <a:p>
            <a:pPr marL="287859" indent="-279393">
              <a:buFont typeface="Arial"/>
              <a:buChar char="•"/>
            </a:pPr>
            <a:r>
              <a:rPr lang="en-US" sz="3200" dirty="0">
                <a:latin typeface="Verdana"/>
                <a:ea typeface="Verdana"/>
                <a:sym typeface="Verdana"/>
              </a:rPr>
              <a:t>Longest without power 16 days</a:t>
            </a:r>
            <a:endParaRPr sz="3200" dirty="0"/>
          </a:p>
          <a:p>
            <a:pPr marL="287859" indent="-152396"/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287859" indent="-152396"/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" name="Picture 1" descr="Snow covered road with a large tree fallen and hanging on powerlines, emergency vehicle stuck on the road behind the tree.">
            <a:extLst>
              <a:ext uri="{FF2B5EF4-FFF2-40B4-BE49-F238E27FC236}">
                <a16:creationId xmlns:a16="http://schemas.microsoft.com/office/drawing/2014/main" id="{80C0630A-6132-4937-8385-9F752C7D2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61" y="1413163"/>
            <a:ext cx="5190836" cy="389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893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2F64D-52D8-4106-B243-66E234F9B0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44546A"/>
                </a:solidFill>
              </a:rPr>
              <a:t>Nevada County Event Timeline</a:t>
            </a:r>
          </a:p>
        </p:txBody>
      </p:sp>
      <p:pic>
        <p:nvPicPr>
          <p:cNvPr id="5" name="Picture 4" descr="Connecting point, Community services Central Logo.">
            <a:extLst>
              <a:ext uri="{FF2B5EF4-FFF2-40B4-BE49-F238E27FC236}">
                <a16:creationId xmlns:a16="http://schemas.microsoft.com/office/drawing/2014/main" id="{AA004386-8854-4C49-844E-A7C2F3BE1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585" y="108071"/>
            <a:ext cx="1690267" cy="1401684"/>
          </a:xfrm>
          <a:prstGeom prst="rect">
            <a:avLst/>
          </a:prstGeom>
        </p:spPr>
      </p:pic>
      <p:graphicFrame>
        <p:nvGraphicFramePr>
          <p:cNvPr id="6" name="Chart 5" descr="Graph depicting number of PG&amp;E customers without power between December 27-January 11.  Starting at 30,404 on 12/27/2021, increasing to 32,048 on 12/29/2021 and decreasing steadily to 2,862 on 1/10/2022.  Notes indicate initial snowfall occurred 12/27/21, Additional snowfall 12/29/2021 and County roads cleared 1/2/22.  Information provided by Connecting Point, 211.">
            <a:extLst>
              <a:ext uri="{FF2B5EF4-FFF2-40B4-BE49-F238E27FC236}">
                <a16:creationId xmlns:a16="http://schemas.microsoft.com/office/drawing/2014/main" id="{A0350AD7-0A3B-47EF-98D6-5DC0C3488F39}"/>
              </a:ext>
            </a:extLst>
          </p:cNvPr>
          <p:cNvGraphicFramePr>
            <a:graphicFrameLocks/>
          </p:cNvGraphicFramePr>
          <p:nvPr/>
        </p:nvGraphicFramePr>
        <p:xfrm>
          <a:off x="685801" y="1689411"/>
          <a:ext cx="10782300" cy="4791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llout: Bent Line 6">
            <a:extLst>
              <a:ext uri="{FF2B5EF4-FFF2-40B4-BE49-F238E27FC236}">
                <a16:creationId xmlns:a16="http://schemas.microsoft.com/office/drawing/2014/main" id="{20B44E36-3909-4FD9-9A79-8664DA92C8BE}"/>
              </a:ext>
            </a:extLst>
          </p:cNvPr>
          <p:cNvSpPr/>
          <p:nvPr/>
        </p:nvSpPr>
        <p:spPr>
          <a:xfrm>
            <a:off x="2559348" y="1341057"/>
            <a:ext cx="1639229" cy="30944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33716"/>
              <a:gd name="adj6" fmla="val -2322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400" kern="0" dirty="0">
                <a:solidFill>
                  <a:srgbClr val="000000"/>
                </a:solidFill>
                <a:latin typeface="Arial"/>
                <a:sym typeface="Arial"/>
              </a:rPr>
              <a:t>Initial Snowfall</a:t>
            </a:r>
          </a:p>
        </p:txBody>
      </p:sp>
      <p:sp>
        <p:nvSpPr>
          <p:cNvPr id="8" name="Callout: Bent Line 7">
            <a:extLst>
              <a:ext uri="{FF2B5EF4-FFF2-40B4-BE49-F238E27FC236}">
                <a16:creationId xmlns:a16="http://schemas.microsoft.com/office/drawing/2014/main" id="{EC262057-8B6F-4AFE-B01D-A095D3D93400}"/>
              </a:ext>
            </a:extLst>
          </p:cNvPr>
          <p:cNvSpPr/>
          <p:nvPr/>
        </p:nvSpPr>
        <p:spPr>
          <a:xfrm>
            <a:off x="4497139" y="1879551"/>
            <a:ext cx="1639229" cy="30944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2726"/>
              <a:gd name="adj6" fmla="val -6947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400" kern="0" dirty="0" err="1">
                <a:solidFill>
                  <a:srgbClr val="000000"/>
                </a:solidFill>
                <a:latin typeface="Arial"/>
                <a:sym typeface="Arial"/>
              </a:rPr>
              <a:t>Addtl</a:t>
            </a:r>
            <a:r>
              <a:rPr lang="en-US" sz="1400" kern="0" dirty="0">
                <a:solidFill>
                  <a:srgbClr val="000000"/>
                </a:solidFill>
                <a:latin typeface="Arial"/>
                <a:sym typeface="Arial"/>
              </a:rPr>
              <a:t> Snowfall</a:t>
            </a:r>
          </a:p>
        </p:txBody>
      </p:sp>
      <p:sp>
        <p:nvSpPr>
          <p:cNvPr id="12" name="Callout: Bent Line 11">
            <a:extLst>
              <a:ext uri="{FF2B5EF4-FFF2-40B4-BE49-F238E27FC236}">
                <a16:creationId xmlns:a16="http://schemas.microsoft.com/office/drawing/2014/main" id="{A585D353-01E8-4549-B80F-34F01F471920}"/>
              </a:ext>
            </a:extLst>
          </p:cNvPr>
          <p:cNvSpPr/>
          <p:nvPr/>
        </p:nvSpPr>
        <p:spPr>
          <a:xfrm>
            <a:off x="6476763" y="2972072"/>
            <a:ext cx="1977483" cy="45692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2139"/>
              <a:gd name="adj6" fmla="val -2889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400" kern="0" dirty="0">
                <a:solidFill>
                  <a:srgbClr val="000000"/>
                </a:solidFill>
                <a:latin typeface="Arial"/>
                <a:sym typeface="Arial"/>
              </a:rPr>
              <a:t>County Roads Cleared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61BF3A-6B04-40DE-BB25-04C9C2B24D59}"/>
              </a:ext>
            </a:extLst>
          </p:cNvPr>
          <p:cNvSpPr txBox="1"/>
          <p:nvPr/>
        </p:nvSpPr>
        <p:spPr>
          <a:xfrm>
            <a:off x="387648" y="6322465"/>
            <a:ext cx="11370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Note: Data verification underway. Definition of “PG&amp;E Customer” likely undercount of residents impacted. Placer County impact not included. </a:t>
            </a:r>
          </a:p>
        </p:txBody>
      </p:sp>
    </p:spTree>
    <p:extLst>
      <p:ext uri="{BB962C8B-B14F-4D97-AF65-F5344CB8AC3E}">
        <p14:creationId xmlns:p14="http://schemas.microsoft.com/office/powerpoint/2010/main" val="32395046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F321E-BECA-43E5-B913-338CFAA2F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265" y="606468"/>
            <a:ext cx="8676099" cy="902905"/>
          </a:xfrm>
        </p:spPr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Synergy – What worked well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C23DEC-DFF5-4923-91E5-0626D2A2B7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474" y="1372377"/>
            <a:ext cx="10287853" cy="5148497"/>
          </a:xfrm>
        </p:spPr>
        <p:txBody>
          <a:bodyPr/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Phone calls from OES to share scope of challenge &amp; establish available resources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Collaboration to obtain additional resources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Collaboration around community messaging and misinformation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Shared referral system from 211 to county and FREED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Triage information shared back with county staff clearing snow to prioritize critical issues</a:t>
            </a:r>
          </a:p>
        </p:txBody>
      </p:sp>
    </p:spTree>
    <p:extLst>
      <p:ext uri="{BB962C8B-B14F-4D97-AF65-F5344CB8AC3E}">
        <p14:creationId xmlns:p14="http://schemas.microsoft.com/office/powerpoint/2010/main" val="14627960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F321E-BECA-43E5-B913-338CFAA2F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265" y="606468"/>
            <a:ext cx="8676099" cy="902905"/>
          </a:xfrm>
        </p:spPr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Synergy – What worked well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C23DEC-DFF5-4923-91E5-0626D2A2B7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474" y="1372377"/>
            <a:ext cx="10287853" cy="5148497"/>
          </a:xfrm>
        </p:spPr>
        <p:txBody>
          <a:bodyPr/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Communication with shelter locations to assist individuals with complex needs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Quick pivots as the needs increased as the event extended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Collaboration with Paratransit, Transit, and County staff to assist with transportation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Reassigned county staff to support 211, door to door check-ins and resources for mobile home residents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5000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E73F5-EFE3-4E25-9D62-CE1D23621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35141"/>
            <a:ext cx="10363200" cy="1499695"/>
          </a:xfrm>
        </p:spPr>
        <p:txBody>
          <a:bodyPr/>
          <a:lstStyle/>
          <a:p>
            <a:pPr algn="l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FREED Services Provided 12/27/21-1/13/2022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10CABF-DFAA-42B6-ACCE-4D6E802C3D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420" y="1634835"/>
            <a:ext cx="11314545" cy="4434995"/>
          </a:xfrm>
        </p:spPr>
        <p:txBody>
          <a:bodyPr/>
          <a:lstStyle/>
          <a:p>
            <a:pPr marL="285744" indent="-285744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Across Nevada, Placer, El Dorado, Yuba Counties</a:t>
            </a:r>
          </a:p>
          <a:p>
            <a:pPr marL="285744" indent="-285744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Received 917 requests for service</a:t>
            </a:r>
          </a:p>
          <a:p>
            <a:pPr marL="285744" indent="-285744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Provided 82 hotel rooms for 165 individuals</a:t>
            </a:r>
          </a:p>
          <a:p>
            <a:pPr marL="285744" indent="-285744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Provided transportation to hotels for 8 individuals</a:t>
            </a:r>
          </a:p>
          <a:p>
            <a:pPr marL="285744" indent="-285744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Provided 725 food vouchers for individuals in hotels and those with specific dietary needs that lost food</a:t>
            </a:r>
          </a:p>
          <a:p>
            <a:pPr marL="285744" indent="-285744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Provided 574 gas vouchers to keep generators running and support propane purchases</a:t>
            </a:r>
          </a:p>
        </p:txBody>
      </p:sp>
    </p:spTree>
    <p:extLst>
      <p:ext uri="{BB962C8B-B14F-4D97-AF65-F5344CB8AC3E}">
        <p14:creationId xmlns:p14="http://schemas.microsoft.com/office/powerpoint/2010/main" val="2225825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98351-281D-4EC0-AE0F-A0CBAD9959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3200" b="1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Principles of Inclusive Emergency 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2C1D3-06E9-452A-A18C-FEA789225D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78570" y="1984382"/>
            <a:ext cx="7848080" cy="4111625"/>
          </a:xfrm>
        </p:spPr>
        <p:txBody>
          <a:bodyPr>
            <a:noAutofit/>
          </a:bodyPr>
          <a:lstStyle/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400" u="sng" dirty="0">
                <a:latin typeface="Century Gothic" panose="020B0502020202020204" pitchFamily="34" charset="0"/>
                <a:cs typeface="Arial" panose="020B0604020202020204" pitchFamily="34" charset="0"/>
              </a:rPr>
              <a:t>Integration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Bringing people to the table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Understanding needs</a:t>
            </a:r>
          </a:p>
          <a:p>
            <a:pPr defTabSz="91440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Making room for everyone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400" u="sng" dirty="0">
                <a:latin typeface="Century Gothic" panose="020B0502020202020204" pitchFamily="34" charset="0"/>
                <a:cs typeface="Arial" panose="020B0604020202020204" pitchFamily="34" charset="0"/>
              </a:rPr>
              <a:t>Partnership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Working together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Creating buy-in</a:t>
            </a:r>
          </a:p>
          <a:p>
            <a:pPr defTabSz="91440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Earning credibility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400" u="sng" dirty="0">
                <a:latin typeface="Century Gothic" panose="020B0502020202020204" pitchFamily="34" charset="0"/>
                <a:cs typeface="Arial" panose="020B0604020202020204" pitchFamily="34" charset="0"/>
              </a:rPr>
              <a:t>Synergy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Building community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Achieving more together</a:t>
            </a:r>
          </a:p>
        </p:txBody>
      </p:sp>
      <p:pic>
        <p:nvPicPr>
          <p:cNvPr id="7" name="Picture 2" descr="Inclusion Strategies: Expert Answers to Top Teacher Questions">
            <a:extLst>
              <a:ext uri="{FF2B5EF4-FFF2-40B4-BE49-F238E27FC236}">
                <a16:creationId xmlns:a16="http://schemas.microsoft.com/office/drawing/2014/main" id="{6C713262-197E-412E-8C15-EFC78462C942}"/>
              </a:ext>
            </a:extLst>
          </p:cNvPr>
          <p:cNvPicPr>
            <a:picLocks noGrp="1" noChangeAspect="1" noChangeArrowheads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" r="3451"/>
          <a:stretch>
            <a:fillRect/>
          </a:stretch>
        </p:blipFill>
        <p:spPr bwMode="auto">
          <a:xfrm>
            <a:off x="7315200" y="2400300"/>
            <a:ext cx="340515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037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F321E-BECA-43E5-B913-338CFAA2F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265" y="606468"/>
            <a:ext cx="8676099" cy="902905"/>
          </a:xfrm>
        </p:spPr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Synergy – What we learned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C23DEC-DFF5-4923-91E5-0626D2A2B7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474" y="1372377"/>
            <a:ext cx="10287853" cy="5148497"/>
          </a:xfrm>
        </p:spPr>
        <p:txBody>
          <a:bodyPr/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Need for community partners to attend daily county briefing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Additional partners joining monthly OES/FREED coordination meeting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CBO liaison position in EOC to be created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County IT staff to support development of a new collaborative tool 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Development of a VOAD (Voluntary Organizations Active In Disaster)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872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67667-F75B-4878-9BDF-75A83B002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762007"/>
            <a:ext cx="8229600" cy="1069975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3200" b="1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The Mission: Mega Vaccination Pilot Sites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263AA-A39E-45E2-9A0A-091F09C51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78570" y="1984382"/>
            <a:ext cx="5670030" cy="3425825"/>
          </a:xfrm>
        </p:spPr>
        <p:txBody>
          <a:bodyPr>
            <a:noAutofit/>
          </a:bodyPr>
          <a:lstStyle/>
          <a:p>
            <a:pPr defTabSz="914400" fontAlgn="base">
              <a:spcBef>
                <a:spcPct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Cal OES and FEMA were mission-tasked by the Administration to pilot two mega vaccination sites</a:t>
            </a:r>
          </a:p>
          <a:p>
            <a:pPr defTabSz="914400" fontAlgn="base">
              <a:spcBef>
                <a:spcPct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Vaccines were to be administered equitably with a focus on underserved communities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pilots were to create a blueprint for standing up mega vaccination sites nationwide</a:t>
            </a:r>
          </a:p>
        </p:txBody>
      </p:sp>
      <p:pic>
        <p:nvPicPr>
          <p:cNvPr id="5" name="Picture Placeholder 4" descr="A man wearing latex gloves and a surgical mask filling an injection.">
            <a:extLst>
              <a:ext uri="{FF2B5EF4-FFF2-40B4-BE49-F238E27FC236}">
                <a16:creationId xmlns:a16="http://schemas.microsoft.com/office/drawing/2014/main" id="{A2CE7E16-C000-4576-8F51-0E3FD3E4951F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/>
          <a:srcRect l="17968" r="17968"/>
          <a:stretch>
            <a:fillRect/>
          </a:stretch>
        </p:blipFill>
        <p:spPr>
          <a:xfrm>
            <a:off x="8153400" y="2066925"/>
            <a:ext cx="262255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90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52CD5-728C-4481-89BB-651E15FAC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457207"/>
            <a:ext cx="8077200" cy="1069975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en-US" sz="3200" b="1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Principle #1: Integration – Bringing People to the Table to Understand and Address Needs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B913E-9201-4D2B-BDA3-40381055C6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78570" y="1600207"/>
            <a:ext cx="5441430" cy="4568825"/>
          </a:xfrm>
        </p:spPr>
        <p:txBody>
          <a:bodyPr>
            <a:noAutofit/>
          </a:bodyPr>
          <a:lstStyle/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sz="2200" u="sng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Establishing Equity Focus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Including AFN stakeholders</a:t>
            </a:r>
          </a:p>
          <a:p>
            <a:pPr defTabSz="914400" fontAlgn="base">
              <a:spcBef>
                <a:spcPct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Identifying and addressing needs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sz="2200" u="sng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Accessibility Services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In-person and video language services</a:t>
            </a:r>
            <a:endParaRPr lang="en-US" sz="2200" u="sng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DME, tents, privacy rooms, etc.</a:t>
            </a:r>
          </a:p>
          <a:p>
            <a:pPr defTabSz="914400" fontAlgn="base">
              <a:spcBef>
                <a:spcPct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Free paratransit and shuttles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sz="2200" u="sng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Mobile Vaccination Clinics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Deployed mobile clinics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Partners identified sites</a:t>
            </a:r>
          </a:p>
        </p:txBody>
      </p:sp>
      <p:pic>
        <p:nvPicPr>
          <p:cNvPr id="5" name="Picture Placeholder 4" descr="Three images, first one is a pair of hands making a message in American Sign Language, second one is an empty manual wheelchair, third one is a row of paratransit buses lined up in a row">
            <a:extLst>
              <a:ext uri="{FF2B5EF4-FFF2-40B4-BE49-F238E27FC236}">
                <a16:creationId xmlns:a16="http://schemas.microsoft.com/office/drawing/2014/main" id="{8172DA61-8225-4C7F-A16B-3A92F750B784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/>
          <a:srcRect t="7934" b="7934"/>
          <a:stretch>
            <a:fillRect/>
          </a:stretch>
        </p:blipFill>
        <p:spPr>
          <a:xfrm>
            <a:off x="7672277" y="1752607"/>
            <a:ext cx="2614729" cy="373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24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6DF55-1102-4974-BCAA-C3AEDE8A5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762007"/>
            <a:ext cx="8077200" cy="1069975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en-US" sz="3200" b="1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Principle# 2: Partnership –  Working Together to Create buy-in and Credibility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C79DB-5880-4B9C-896A-A3D4392BD4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defTabSz="914400" fontAlgn="base">
              <a:spcBef>
                <a:spcPct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Direct input from the Pacific ADA Center, Disability Rights California, and others</a:t>
            </a:r>
          </a:p>
          <a:p>
            <a:pPr defTabSz="914400" fontAlgn="base">
              <a:spcBef>
                <a:spcPct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Involved in planning and implementation</a:t>
            </a:r>
          </a:p>
          <a:p>
            <a:pPr defTabSz="914400" fontAlgn="base">
              <a:spcBef>
                <a:spcPct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Trusted sources to assist with public messaging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Deployed mobile vaccination clinics to CBO-identified locations</a:t>
            </a:r>
          </a:p>
        </p:txBody>
      </p:sp>
      <p:pic>
        <p:nvPicPr>
          <p:cNvPr id="5" name="Picture Placeholder 4" descr="A group of people of all races and various disabilities">
            <a:extLst>
              <a:ext uri="{FF2B5EF4-FFF2-40B4-BE49-F238E27FC236}">
                <a16:creationId xmlns:a16="http://schemas.microsoft.com/office/drawing/2014/main" id="{8495FFD7-A790-44BD-8DE4-D2BEC64CE1E6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/>
          <a:srcRect l="12511" r="12511"/>
          <a:stretch>
            <a:fillRect/>
          </a:stretch>
        </p:blipFill>
        <p:spPr>
          <a:xfrm>
            <a:off x="8001000" y="2510066"/>
            <a:ext cx="3048000" cy="183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58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98795" y="152400"/>
            <a:ext cx="8794423" cy="97536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Principle #3: Synergy – Together we Achieve Great Things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752600" y="1295400"/>
            <a:ext cx="4706374" cy="5029200"/>
          </a:xfrm>
        </p:spPr>
        <p:txBody>
          <a:bodyPr>
            <a:noAutofit/>
          </a:bodyPr>
          <a:lstStyle/>
          <a:p>
            <a:pPr marL="0" indent="0">
              <a:buClrTx/>
              <a:buNone/>
            </a:pPr>
            <a:r>
              <a:rPr lang="en-US" sz="2400" u="sng" dirty="0">
                <a:latin typeface="Century Gothic" panose="020B0502020202020204" pitchFamily="34" charset="0"/>
                <a:cs typeface="Arial" panose="020B0604020202020204" pitchFamily="34" charset="0"/>
              </a:rPr>
              <a:t>Mass Vaccination Sites:</a:t>
            </a:r>
          </a:p>
          <a:p>
            <a:pPr>
              <a:spcAft>
                <a:spcPts val="1200"/>
              </a:spcAft>
              <a:buClrTx/>
            </a:pP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As of April 12</a:t>
            </a:r>
            <a:r>
              <a:rPr lang="en-US" sz="2400" baseline="30000" dirty="0">
                <a:latin typeface="Century Gothic" panose="020B0502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more than 720,000 vaccines were administered</a:t>
            </a:r>
          </a:p>
          <a:p>
            <a:pPr>
              <a:spcAft>
                <a:spcPts val="1200"/>
              </a:spcAft>
              <a:buClrTx/>
            </a:pP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More than 103,000 administered at mobile clinics within the community</a:t>
            </a:r>
          </a:p>
          <a:p>
            <a:pPr>
              <a:buClrTx/>
            </a:pP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More than 68 percent were administered to targeted underserved communities and people of color</a:t>
            </a:r>
          </a:p>
        </p:txBody>
      </p:sp>
      <p:pic>
        <p:nvPicPr>
          <p:cNvPr id="6" name="Picture 5" descr="A mega vaccination site packed with cars lining up for people to get vaccinated">
            <a:extLst>
              <a:ext uri="{FF2B5EF4-FFF2-40B4-BE49-F238E27FC236}">
                <a16:creationId xmlns:a16="http://schemas.microsoft.com/office/drawing/2014/main" id="{49028F75-E1EA-4349-B2B1-1A1C13F89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2095500"/>
            <a:ext cx="4088048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83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4DB647-0F16-4595-BBDF-2DEF1E1CFD6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90700" y="5562600"/>
            <a:ext cx="8610600" cy="1143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L. Vance Taylor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>
                <a:solidFill>
                  <a:prstClr val="black"/>
                </a:solidFill>
                <a:latin typeface="Century Gothic" panose="020B0502020202020204" pitchFamily="34" charset="0"/>
              </a:rPr>
              <a:t>Chief, Office of Access and Functional Needs (OAFN)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>
                <a:solidFill>
                  <a:prstClr val="black"/>
                </a:solidFill>
                <a:latin typeface="Century Gothic" panose="020B0502020202020204" pitchFamily="34" charset="0"/>
              </a:rPr>
              <a:t>California Governor’s Office of Emergency Services (Cal OES)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37E61E-4551-4EB6-B346-E8F034027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905000"/>
            <a:ext cx="8343900" cy="27432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Aft>
                <a:spcPts val="5400"/>
              </a:spcAft>
            </a:pPr>
            <a:r>
              <a:rPr lang="en-US" altLang="en-US" sz="3200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Office of Access and Functional Needs</a:t>
            </a:r>
            <a:b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91211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6D6E70"/>
      </a:dk2>
      <a:lt2>
        <a:srgbClr val="D7D7D8"/>
      </a:lt2>
      <a:accent1>
        <a:srgbClr val="ED1B2E"/>
      </a:accent1>
      <a:accent2>
        <a:srgbClr val="9F9FA3"/>
      </a:accent2>
      <a:accent3>
        <a:srgbClr val="E2D7AC"/>
      </a:accent3>
      <a:accent4>
        <a:srgbClr val="B4A996"/>
      </a:accent4>
      <a:accent5>
        <a:srgbClr val="ECB731"/>
      </a:accent5>
      <a:accent6>
        <a:srgbClr val="8EC06C"/>
      </a:accent6>
      <a:hlink>
        <a:srgbClr val="004B79"/>
      </a:hlink>
      <a:folHlink>
        <a:srgbClr val="7F181B"/>
      </a:folHlink>
    </a:clrScheme>
    <a:fontScheme name="ARC">
      <a:majorFont>
        <a:latin typeface="Akzidenz-Grotesk Std Med"/>
        <a:ea typeface=""/>
        <a:cs typeface=""/>
      </a:majorFont>
      <a:minorFont>
        <a:latin typeface="Akzidenz-Grotesk Std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anded">
  <a:themeElements>
    <a:clrScheme name="Custom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578793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C1E9D580D34E48AF7E8073994EB66C" ma:contentTypeVersion="14" ma:contentTypeDescription="Create a new document." ma:contentTypeScope="" ma:versionID="67fc9c81eb907d216bc75cce959a1ba1">
  <xsd:schema xmlns:xsd="http://www.w3.org/2001/XMLSchema" xmlns:xs="http://www.w3.org/2001/XMLSchema" xmlns:p="http://schemas.microsoft.com/office/2006/metadata/properties" xmlns:ns1="http://schemas.microsoft.com/sharepoint/v3" xmlns:ns3="d4ab58bc-4523-4b18-954d-d51a7ec1ad67" xmlns:ns4="e7a30589-f41c-4027-bf1b-e2ca720143e6" targetNamespace="http://schemas.microsoft.com/office/2006/metadata/properties" ma:root="true" ma:fieldsID="b337316d17613aab8a08087581e96ea9" ns1:_="" ns3:_="" ns4:_="">
    <xsd:import namespace="http://schemas.microsoft.com/sharepoint/v3"/>
    <xsd:import namespace="d4ab58bc-4523-4b18-954d-d51a7ec1ad67"/>
    <xsd:import namespace="e7a30589-f41c-4027-bf1b-e2ca720143e6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ab58bc-4523-4b18-954d-d51a7ec1ad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a30589-f41c-4027-bf1b-e2ca720143e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C4B9425-F934-4D81-80CA-FA7279B708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4ab58bc-4523-4b18-954d-d51a7ec1ad67"/>
    <ds:schemaRef ds:uri="e7a30589-f41c-4027-bf1b-e2ca720143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7A6E5C-E688-41C1-8A52-08D5FF486D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C8D9DF-6AD4-4E39-8BE3-A6A2935B7500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dcmitype/"/>
    <ds:schemaRef ds:uri="d4ab58bc-4523-4b18-954d-d51a7ec1ad67"/>
    <ds:schemaRef ds:uri="e7a30589-f41c-4027-bf1b-e2ca720143e6"/>
    <ds:schemaRef ds:uri="http://schemas.microsoft.com/office/infopath/2007/PartnerControls"/>
    <ds:schemaRef ds:uri="http://schemas.microsoft.com/sharepoint/v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6055</TotalTime>
  <Words>1682</Words>
  <Application>Microsoft Office PowerPoint</Application>
  <PresentationFormat>Widescreen</PresentationFormat>
  <Paragraphs>274</Paragraphs>
  <Slides>40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56" baseType="lpstr">
      <vt:lpstr>Akzidenz-Grotesk Std Med</vt:lpstr>
      <vt:lpstr>Akzidenz-Grotesk Std Regular</vt:lpstr>
      <vt:lpstr>Arial</vt:lpstr>
      <vt:lpstr>Arial Black</vt:lpstr>
      <vt:lpstr>Calibri</vt:lpstr>
      <vt:lpstr>Century Gothic</vt:lpstr>
      <vt:lpstr>Corbel</vt:lpstr>
      <vt:lpstr>Franklin Gothic Book</vt:lpstr>
      <vt:lpstr>Gotham</vt:lpstr>
      <vt:lpstr>Montserrat</vt:lpstr>
      <vt:lpstr>Verdana</vt:lpstr>
      <vt:lpstr>Wingdings</vt:lpstr>
      <vt:lpstr>1_Office Theme</vt:lpstr>
      <vt:lpstr>51_Office Theme</vt:lpstr>
      <vt:lpstr>Banded</vt:lpstr>
      <vt:lpstr>Office Theme</vt:lpstr>
      <vt:lpstr>Operationalizing the Principles of Inclusive Emergency Management</vt:lpstr>
      <vt:lpstr>Access and Functional Needs (AFN)</vt:lpstr>
      <vt:lpstr>Office of Access and Functional Needs (OAFN) </vt:lpstr>
      <vt:lpstr>Principles of Inclusive Emergency Management</vt:lpstr>
      <vt:lpstr>The Mission: Mega Vaccination Pilot Sites</vt:lpstr>
      <vt:lpstr>Principle #1: Integration – Bringing People to the Table to Understand and Address Needs</vt:lpstr>
      <vt:lpstr>Principle# 2: Partnership –  Working Together to Create buy-in and Credibility</vt:lpstr>
      <vt:lpstr>Principle #3: Synergy – Together we Achieve Great Things</vt:lpstr>
      <vt:lpstr>Office of Access and Functional Needs Thank you</vt:lpstr>
      <vt:lpstr>Pacific ADA Seminar  Kern County Inclusive  Emergency Management   March 10, 2022</vt:lpstr>
      <vt:lpstr>Kern County Emergency Management AFN Projects</vt:lpstr>
      <vt:lpstr>Kern County Emergency Management AFN Projects</vt:lpstr>
      <vt:lpstr>Kern County Emergency Management AFN Projects</vt:lpstr>
      <vt:lpstr>Kern County Emergency Management AFN Projects Evacuation Transportation</vt:lpstr>
      <vt:lpstr>Kern County Emergency Management AFN Projects Evacuation Transportation</vt:lpstr>
      <vt:lpstr>County of Kern: AFN Disaster Response Evacuation Transportation</vt:lpstr>
      <vt:lpstr>Disaster Response Management Structure</vt:lpstr>
      <vt:lpstr>Partnership with Community Organizations</vt:lpstr>
      <vt:lpstr>Grant Funds for Inclusive Emergency Response</vt:lpstr>
      <vt:lpstr>Grant Funds for Inclusive Emergency Response</vt:lpstr>
      <vt:lpstr>County of Kern: AFN Disaster Response Mass Care Shelters – Equipment Trailers</vt:lpstr>
      <vt:lpstr>County of Kern:   AFN Disaster Response Mass Care Shelters – ADA Compliant  2-unit Bathroom/Shower Trailer</vt:lpstr>
      <vt:lpstr>County of Kern: AFN Disaster Response Mass Care Shelter SOP</vt:lpstr>
      <vt:lpstr>County of Kern: AFN Disaster Response Mass Care Shelter SOP Focus</vt:lpstr>
      <vt:lpstr>Emergency Preparedness Videos for People with Disabilities</vt:lpstr>
      <vt:lpstr>Extended Power Outages</vt:lpstr>
      <vt:lpstr>COVID-19 Vaccine Clinics</vt:lpstr>
      <vt:lpstr>Upcoming Projects</vt:lpstr>
      <vt:lpstr> INCLUSIVE EMERGENCY MANAGEMENT IN NEVADA COUNTY </vt:lpstr>
      <vt:lpstr>FREED’s Role in Emergency Management</vt:lpstr>
      <vt:lpstr>Nevada County </vt:lpstr>
      <vt:lpstr>Integration</vt:lpstr>
      <vt:lpstr>Integration</vt:lpstr>
      <vt:lpstr>Partnership</vt:lpstr>
      <vt:lpstr>Synergy</vt:lpstr>
      <vt:lpstr>Nevada County Event Timeline</vt:lpstr>
      <vt:lpstr>Synergy – What worked well</vt:lpstr>
      <vt:lpstr>Synergy – What worked well</vt:lpstr>
      <vt:lpstr>FREED Services Provided 12/27/21-1/13/2022</vt:lpstr>
      <vt:lpstr>Synergy – What we learned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Red Cross Updates for the COVID-19 Environment</dc:title>
  <dc:creator>Lockyer, Mary</dc:creator>
  <cp:lastModifiedBy>Gabriel N</cp:lastModifiedBy>
  <cp:revision>25</cp:revision>
  <dcterms:created xsi:type="dcterms:W3CDTF">2020-07-20T21:35:57Z</dcterms:created>
  <dcterms:modified xsi:type="dcterms:W3CDTF">2022-03-10T00:29:28Z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0x010100D8C1E9D580D34E48AF7E8073994EB66C</vt:lpwstr>
  </property>
</Properties>
</file>